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98" r:id="rId12"/>
    <p:sldId id="264" r:id="rId13"/>
    <p:sldId id="265" r:id="rId14"/>
    <p:sldId id="266" r:id="rId15"/>
    <p:sldId id="267" r:id="rId16"/>
    <p:sldId id="268" r:id="rId17"/>
    <p:sldId id="269" r:id="rId18"/>
    <p:sldId id="270" r:id="rId19"/>
    <p:sldId id="271" r:id="rId20"/>
    <p:sldId id="272" r:id="rId21"/>
    <p:sldId id="273" r:id="rId22"/>
    <p:sldId id="274" r:id="rId23"/>
    <p:sldId id="299"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300" r:id="rId41"/>
    <p:sldId id="291" r:id="rId42"/>
    <p:sldId id="292" r:id="rId43"/>
    <p:sldId id="293" r:id="rId44"/>
    <p:sldId id="294" r:id="rId45"/>
    <p:sldId id="295" r:id="rId46"/>
    <p:sldId id="296" r:id="rId47"/>
    <p:sldId id="297" r:id="rId48"/>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1" Type="http://schemas.openxmlformats.org/officeDocument/2006/relationships/tableStyles" Target="tableStyles.xml"/><Relationship Id="rId50" Type="http://schemas.openxmlformats.org/officeDocument/2006/relationships/viewProps" Target="viewProps.xml"/><Relationship Id="rId5" Type="http://schemas.openxmlformats.org/officeDocument/2006/relationships/slide" Target="slides/slide2.xml"/><Relationship Id="rId49" Type="http://schemas.openxmlformats.org/officeDocument/2006/relationships/presProps" Target="presProps.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english#pid=6901cac3fd26d1ad71e69dce#tid=6908765c7a4d3800093b46af#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3063240" y="5230368"/>
            <a:ext cx="6080760" cy="649224"/>
          </a:xfrm>
          <a:prstGeom prst="rect">
            <a:avLst/>
          </a:prstGeom>
          <a:noFill/>
        </p:spPr>
        <p:txBody>
          <a:bodyPr wrap="square" lIns="0" tIns="0" rIns="0" bIns="0" rtlCol="0" anchor="ctr"/>
          <a:lstStyle/>
          <a:p>
            <a:pPr algn="ctr">
              <a:lnSpc>
                <a:spcPct val="100000"/>
              </a:lnSpc>
            </a:pPr>
            <a:r>
              <a:rPr lang="en-US" sz="2400" b="1" i="0" dirty="0">
                <a:solidFill>
                  <a:srgbClr val="FFFFFF"/>
                </a:solidFill>
                <a:latin typeface="黑体" panose="02010609060101010101" pitchFamily="34" charset="-122"/>
                <a:ea typeface="黑体" panose="02010609060101010101" pitchFamily="34" charset="-122"/>
                <a:cs typeface="黑体" panose="02010609060101010101" pitchFamily="34" charset="-120"/>
              </a:rPr>
              <a:t>高中英语</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356616"/>
            <a:ext cx="2249424" cy="448056"/>
          </a:xfrm>
          <a:prstGeom prst="rect">
            <a:avLst/>
          </a:prstGeom>
        </p:spPr>
      </p:pic>
      <p:sp>
        <p:nvSpPr>
          <p:cNvPr id="4" name="MasterShapeName"/>
          <p:cNvSpPr/>
          <p:nvPr/>
        </p:nvSpPr>
        <p:spPr>
          <a:xfrm>
            <a:off x="896112" y="356616"/>
            <a:ext cx="1490472" cy="457200"/>
          </a:xfrm>
          <a:prstGeom prst="rect">
            <a:avLst/>
          </a:prstGeom>
          <a:noFill/>
        </p:spPr>
        <p:txBody>
          <a:bodyPr/>
          <a:lstStyle/>
          <a:p>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1#df=c201a756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356616"/>
            <a:ext cx="2249424" cy="448056"/>
          </a:xfrm>
          <a:prstGeom prst="rect">
            <a:avLst/>
          </a:prstGeom>
        </p:spPr>
      </p:pic>
      <p:sp>
        <p:nvSpPr>
          <p:cNvPr id="4" name="MasterShapeName"/>
          <p:cNvSpPr/>
          <p:nvPr/>
        </p:nvSpPr>
        <p:spPr>
          <a:xfrm>
            <a:off x="896112" y="356616"/>
            <a:ext cx="1490472" cy="457200"/>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对点上分</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df=4f26cc26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356616"/>
            <a:ext cx="2249424" cy="448056"/>
          </a:xfrm>
          <a:prstGeom prst="rect">
            <a:avLst/>
          </a:prstGeom>
        </p:spPr>
      </p:pic>
      <p:sp>
        <p:nvSpPr>
          <p:cNvPr id="4" name="MasterShapeName"/>
          <p:cNvSpPr/>
          <p:nvPr/>
        </p:nvSpPr>
        <p:spPr>
          <a:xfrm>
            <a:off x="896112" y="356616"/>
            <a:ext cx="1490472" cy="457200"/>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能力上分</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theme" Target="../theme/theme1.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8.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38_1#fbb5d2b30?vop=1&amp;pid=896f97ee4&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1800" dirty="0"/>
          </a:p>
        </p:txBody>
      </p:sp>
      <p:sp>
        <p:nvSpPr>
          <p:cNvPr id="3" name="QB_6_AN.39_1#fbb5d2b30.blank?vop=1&amp;pid=896f97ee4&amp;color=0,0,0&amp;vpa=31&amp;bbb=1"/>
          <p:cNvSpPr/>
          <p:nvPr/>
        </p:nvSpPr>
        <p:spPr>
          <a:xfrm>
            <a:off x="1066260" y="1024382"/>
            <a:ext cx="10810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Exploring</a:t>
            </a:r>
            <a:endParaRPr lang="en-US" altLang="zh-CN" dirty="0"/>
          </a:p>
        </p:txBody>
      </p:sp>
      <p:sp>
        <p:nvSpPr>
          <p:cNvPr id="4" name="QB_6_AS.40_1#fbb5d2b30?vop=1&amp;pid=896f97ee4&amp;color=0,0,0&amp;bbb=1&amp;hb=1"/>
          <p:cNvSpPr/>
          <p:nvPr/>
        </p:nvSpPr>
        <p:spPr>
          <a:xfrm>
            <a:off x="832104" y="149098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句意为：探索大自然能让我们见到稀有动物，邂逅美轮美奂的独特之地。此处应用动名词作主语</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，表示一</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般性动作</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，且设空处位于句首，单词首字母应大写。故填Exploring。</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1_1#6e639b701?vop=1&amp;pid=896f97ee4&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1800" dirty="0"/>
          </a:p>
        </p:txBody>
      </p:sp>
      <p:sp>
        <p:nvSpPr>
          <p:cNvPr id="3" name="QB_6_AN.42_1#6e639b701.blank?vop=1&amp;pid=896f97ee4&amp;color=0,0,0&amp;vpa=32&amp;bbb=1"/>
          <p:cNvSpPr/>
          <p:nvPr/>
        </p:nvSpPr>
        <p:spPr>
          <a:xfrm>
            <a:off x="1053560" y="1024382"/>
            <a:ext cx="7762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beauty</a:t>
            </a:r>
            <a:endParaRPr lang="en-US" altLang="zh-CN" dirty="0"/>
          </a:p>
        </p:txBody>
      </p:sp>
      <p:sp>
        <p:nvSpPr>
          <p:cNvPr id="4" name="QB_6_AS.43_1#6e639b701?vop=1&amp;pid=896f97ee4&amp;color=0,0,0&amp;bbb=1"/>
          <p:cNvSpPr/>
          <p:nvPr/>
        </p:nvSpPr>
        <p:spPr>
          <a:xfrm>
            <a:off x="832104" y="1446975"/>
            <a:ext cx="10533888" cy="363665"/>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句意见上一题解析。介词of后接名词作宾语，beautiful的名词形式为beauty。故填beauty。</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4_1#cd85e037f?vop=1&amp;pid=896f97ee4&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endParaRPr lang="en-US" altLang="zh-CN" sz="1800" dirty="0"/>
          </a:p>
        </p:txBody>
      </p:sp>
      <p:sp>
        <p:nvSpPr>
          <p:cNvPr id="3" name="QB_6_AN.45_1#cd85e037f.blank?vop=1&amp;pid=896f97ee4&amp;color=0,0,0&amp;vpa=33&amp;bbb=1"/>
          <p:cNvSpPr/>
          <p:nvPr/>
        </p:nvSpPr>
        <p:spPr>
          <a:xfrm>
            <a:off x="1040860" y="1024382"/>
            <a:ext cx="5603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why</a:t>
            </a:r>
            <a:endParaRPr lang="en-US" altLang="zh-CN" dirty="0"/>
          </a:p>
        </p:txBody>
      </p:sp>
      <p:sp>
        <p:nvSpPr>
          <p:cNvPr id="4" name="QB_6_AS.46_1#cd85e037f?vop=1&amp;pid=896f97ee4&amp;color=0,0,0&amp;bbb=1&amp;hb=1"/>
          <p:cNvSpPr/>
          <p:nvPr/>
        </p:nvSpPr>
        <p:spPr>
          <a:xfrm>
            <a:off x="832104" y="149098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句意为：这就是国家公园如此重要的原因。此处引导表语从句，且引导词在从句中作原因状语</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，表示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的原因”，应用why引导。故填why。</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7_1#8a3f8cbd3?vop=1&amp;pid=896f97ee4&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endParaRPr lang="en-US" altLang="zh-CN" sz="1800" dirty="0"/>
          </a:p>
        </p:txBody>
      </p:sp>
      <p:sp>
        <p:nvSpPr>
          <p:cNvPr id="3" name="QB_6_AN.48_1#8a3f8cbd3.blank?vop=1&amp;pid=896f97ee4&amp;color=0,0,0&amp;vpa=34&amp;bbb=1"/>
          <p:cNvSpPr/>
          <p:nvPr/>
        </p:nvSpPr>
        <p:spPr>
          <a:xfrm>
            <a:off x="1040860" y="1037082"/>
            <a:ext cx="5730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with</a:t>
            </a:r>
            <a:endParaRPr lang="en-US" altLang="zh-CN" dirty="0"/>
          </a:p>
        </p:txBody>
      </p:sp>
      <p:sp>
        <p:nvSpPr>
          <p:cNvPr id="4" name="QB_6_AS.49_1#8a3f8cbd3?vop=1&amp;pid=896f97ee4&amp;color=0,0,0&amp;bbb=1&amp;hb=1"/>
          <p:cNvSpPr/>
          <p:nvPr/>
        </p:nvSpPr>
        <p:spPr>
          <a:xfrm>
            <a:off x="832104" y="149098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句意为：面对环境污染和过度开发的问题，政府建立了一些国家公园，以保护自然景观和野生动物</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。固定</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搭配</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faced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with意为“面临”。故填with。</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50_1#ed634b45d?vop=1&amp;pid=896f97ee4&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1800" dirty="0"/>
          </a:p>
        </p:txBody>
      </p:sp>
      <p:sp>
        <p:nvSpPr>
          <p:cNvPr id="3" name="QB_6_AN.51_1#ed634b45d.blank?vop=1&amp;pid=896f97ee4&amp;color=0,0,0&amp;vpa=35&amp;bbb=1"/>
          <p:cNvSpPr/>
          <p:nvPr/>
        </p:nvSpPr>
        <p:spPr>
          <a:xfrm>
            <a:off x="1053560" y="1037082"/>
            <a:ext cx="890588" cy="360680"/>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was</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set</a:t>
            </a:r>
            <a:endParaRPr lang="en-US" altLang="zh-CN" dirty="0"/>
          </a:p>
        </p:txBody>
      </p:sp>
      <p:sp>
        <p:nvSpPr>
          <p:cNvPr id="4" name="QB_6_AS.52_1#ed634b45d?vop=1&amp;pid=896f97ee4&amp;color=0,0,0&amp;bbb=1&amp;hb=1"/>
          <p:cNvSpPr/>
          <p:nvPr/>
        </p:nvSpPr>
        <p:spPr>
          <a:xfrm>
            <a:off x="832104" y="1490980"/>
            <a:ext cx="10533888" cy="11893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句意为：一个很好的例子是2021年在中国青海省南部建立的三江源国家公园。</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设空处在定语从句中作谓语，</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从句主语</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which指代先行词Sanjiangyuan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National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Park，与set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up构成被动关系，根据时间状语in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2021</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可知，</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此处需用一般过去时的被动语态</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，主语为单数概念。故填was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53_1#4a1224956?vop=1&amp;pid=896f97ee4&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3" name="QB_6_AN.54_1#4a1224956.blank?vop=1&amp;pid=896f97ee4&amp;color=0,0,0&amp;vpa=36"/>
          <p:cNvSpPr/>
          <p:nvPr/>
        </p:nvSpPr>
        <p:spPr>
          <a:xfrm>
            <a:off x="1078960" y="1037082"/>
            <a:ext cx="2682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4" name="QB_6_AS.55_1#4a1224956?vop=1&amp;pid=896f97ee4&amp;color=0,0,0&amp;bbb=1&amp;hb=1"/>
          <p:cNvSpPr/>
          <p:nvPr/>
        </p:nvSpPr>
        <p:spPr>
          <a:xfrm>
            <a:off x="832104" y="149098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句意为：公园海拔很高，包含长江、澜沧江和黄河的源头。固定短语at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altitude表示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“在很高</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的海拔</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”。故填a。</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56_1#841232731?vop=1&amp;pid=896f97ee4&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1800" dirty="0"/>
          </a:p>
        </p:txBody>
      </p:sp>
      <p:sp>
        <p:nvSpPr>
          <p:cNvPr id="3" name="QB_6_AN.57_1#841232731.blank?vop=1&amp;pid=896f97ee4&amp;color=0,0,0&amp;vpa=37&amp;bbb=1"/>
          <p:cNvSpPr/>
          <p:nvPr/>
        </p:nvSpPr>
        <p:spPr>
          <a:xfrm>
            <a:off x="1028160" y="1037082"/>
            <a:ext cx="8143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wolves</a:t>
            </a:r>
            <a:endParaRPr lang="en-US" altLang="zh-CN" dirty="0"/>
          </a:p>
        </p:txBody>
      </p:sp>
      <p:sp>
        <p:nvSpPr>
          <p:cNvPr id="4" name="QB_6_AS.58_1#841232731?vop=1&amp;pid=896f97ee4&amp;color=0,0,0&amp;bbb=1&amp;hb=1"/>
          <p:cNvSpPr/>
          <p:nvPr/>
        </p:nvSpPr>
        <p:spPr>
          <a:xfrm>
            <a:off x="832104" y="149098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句意为：它也是许多种植物、鸟类以及藏羚羊、狼、雪豹和狐狸等动物的家园。wolf为可数名词</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，与</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Tibetan</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antelopes、snow</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leopards、foxes并列，需用复数形式。故填wolves。</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59_1#2902e5a32?vop=1&amp;pid=896f97ee4&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1800" dirty="0"/>
          </a:p>
        </p:txBody>
      </p:sp>
      <p:sp>
        <p:nvSpPr>
          <p:cNvPr id="3" name="QB_6_AN.60_1#2902e5a32.blank?vop=1&amp;pid=896f97ee4&amp;color=0,0,0&amp;vpa=38&amp;bbb=1"/>
          <p:cNvSpPr/>
          <p:nvPr/>
        </p:nvSpPr>
        <p:spPr>
          <a:xfrm>
            <a:off x="1028160" y="1024382"/>
            <a:ext cx="8143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closely</a:t>
            </a:r>
            <a:endParaRPr lang="en-US" altLang="zh-CN" dirty="0"/>
          </a:p>
        </p:txBody>
      </p:sp>
      <p:sp>
        <p:nvSpPr>
          <p:cNvPr id="4" name="QB_6_AS.61_1#2902e5a32?vop=1&amp;pid=896f97ee4&amp;color=0,0,0&amp;bbb=1&amp;hb=1"/>
          <p:cNvSpPr/>
          <p:nvPr/>
        </p:nvSpPr>
        <p:spPr>
          <a:xfrm>
            <a:off x="832104" y="149098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句意为：在保护区的大部分区域，开发被严格禁止，任何允许的开发都受到严密监控。此处修饰谓语</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monitored</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，应用副词作状语，表示“严密地”。故填closely。</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62_1#f25efa441?vop=1&amp;pid=896f97ee4&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1800" dirty="0"/>
          </a:p>
        </p:txBody>
      </p:sp>
      <p:sp>
        <p:nvSpPr>
          <p:cNvPr id="3" name="QB_6_AN.63_1#f25efa441.blank?vop=1&amp;pid=896f97ee4&amp;color=0,0,0&amp;vpa=39&amp;bbb=1"/>
          <p:cNvSpPr/>
          <p:nvPr/>
        </p:nvSpPr>
        <p:spPr>
          <a:xfrm>
            <a:off x="1028160" y="1037082"/>
            <a:ext cx="1157288" cy="360680"/>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has</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drawn</a:t>
            </a:r>
            <a:endParaRPr lang="en-US" altLang="zh-CN" dirty="0"/>
          </a:p>
        </p:txBody>
      </p:sp>
      <p:sp>
        <p:nvSpPr>
          <p:cNvPr id="4" name="QB_6_AS.64_1#f25efa441?vop=1&amp;pid=896f97ee4&amp;color=0,0,0&amp;bbb=1&amp;hb=1"/>
          <p:cNvSpPr/>
          <p:nvPr/>
        </p:nvSpPr>
        <p:spPr>
          <a:xfrm>
            <a:off x="832104" y="1490980"/>
            <a:ext cx="10533888" cy="11893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句意为：迄今为止，自然区的保护已引起媒体的广泛关注，</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如今越来越多的人支持生态友好型开发的理念。</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根据时间状语</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now可知，此处应用现在完成时，主语the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areas为单数概念</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填</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drawn。</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65_1#b0e65e86a?vop=1&amp;pid=896f97ee4&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1800" dirty="0"/>
          </a:p>
        </p:txBody>
      </p:sp>
      <p:sp>
        <p:nvSpPr>
          <p:cNvPr id="3" name="QB_6_AN.66_1#b0e65e86a.blank?vop=1&amp;pid=896f97ee4&amp;color=0,0,0&amp;vpa=40&amp;bbb=1"/>
          <p:cNvSpPr/>
          <p:nvPr/>
        </p:nvSpPr>
        <p:spPr>
          <a:xfrm>
            <a:off x="1193260" y="1037082"/>
            <a:ext cx="954088" cy="360680"/>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come</a:t>
            </a:r>
            <a:endParaRPr lang="en-US" altLang="zh-CN" dirty="0"/>
          </a:p>
        </p:txBody>
      </p:sp>
      <p:sp>
        <p:nvSpPr>
          <p:cNvPr id="4" name="QB_6_AS.67_1#b0e65e86a?vop=1&amp;pid=896f97ee4&amp;color=0,0,0&amp;bbb=1&amp;hb=1"/>
          <p:cNvSpPr/>
          <p:nvPr/>
        </p:nvSpPr>
        <p:spPr>
          <a:xfrm>
            <a:off x="832104" y="1490980"/>
            <a:ext cx="10533888" cy="32848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句意为：如今，人们明白国家公园并非仅属于一代人；为了子孙后代，它们应该被保护</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。此处表示将来发</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生的动作</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，应用不定式to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come作后置定语，修饰every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generation。故填to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a:t>
            </a:r>
            <a:endParaRPr lang="en-US" altLang="zh-CN" sz="1800" dirty="0"/>
          </a:p>
          <a:p>
            <a:pPr>
              <a:lnSpc>
                <a:spcPts val="3300"/>
              </a:lnSpc>
            </a:pPr>
            <a:r>
              <a:rPr lang="en-US" altLang="zh-CN"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知</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识拓展</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不定式作后置定语的常见情况</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表示将来发生的动作时</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常用不定式作后置定语</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当被修饰词为序数词</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形容词最高级</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或被这些词修饰时</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常用不定式作后</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置定语</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当被修饰词为抽象名词</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ability、chance、plan</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等</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或不定代词</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something、nothing</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等</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时</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常用不</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定式作后置定语</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4">
                                            <p:txEl>
                                              <p:pRg st="4" end="4"/>
                                            </p:txEl>
                                          </p:spTgt>
                                        </p:tgtEl>
                                        <p:attrNameLst>
                                          <p:attrName>style.visibility</p:attrName>
                                        </p:attrNameLst>
                                      </p:cBhvr>
                                      <p:to>
                                        <p:strVal val="visible"/>
                                      </p:to>
                                    </p:set>
                                    <p:anim calcmode="lin" valueType="num">
                                      <p:cBhvr additive="base">
                                        <p:cTn id="37"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4" end="4"/>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4">
                                            <p:txEl>
                                              <p:pRg st="5" end="5"/>
                                            </p:txEl>
                                          </p:spTgt>
                                        </p:tgtEl>
                                        <p:attrNameLst>
                                          <p:attrName>style.visibility</p:attrName>
                                        </p:attrNameLst>
                                      </p:cBhvr>
                                      <p:to>
                                        <p:strVal val="visible"/>
                                      </p:to>
                                    </p:set>
                                    <p:anim calcmode="lin" valueType="num">
                                      <p:cBhvr additive="base">
                                        <p:cTn id="41"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4">
                                            <p:txEl>
                                              <p:pRg st="5" end="5"/>
                                            </p:txEl>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4">
                                            <p:txEl>
                                              <p:pRg st="6" end="6"/>
                                            </p:txEl>
                                          </p:spTgt>
                                        </p:tgtEl>
                                        <p:attrNameLst>
                                          <p:attrName>style.visibility</p:attrName>
                                        </p:attrNameLst>
                                      </p:cBhvr>
                                      <p:to>
                                        <p:strVal val="visible"/>
                                      </p:to>
                                    </p:set>
                                    <p:anim calcmode="lin" valueType="num">
                                      <p:cBhvr additive="base">
                                        <p:cTn id="45"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4">
                                            <p:txEl>
                                              <p:pRg st="6" end="6"/>
                                            </p:txEl>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4">
                                            <p:txEl>
                                              <p:pRg st="7" end="7"/>
                                            </p:txEl>
                                          </p:spTgt>
                                        </p:tgtEl>
                                        <p:attrNameLst>
                                          <p:attrName>style.visibility</p:attrName>
                                        </p:attrNameLst>
                                      </p:cBhvr>
                                      <p:to>
                                        <p:strVal val="visible"/>
                                      </p:to>
                                    </p:set>
                                    <p:anim calcmode="lin" valueType="num">
                                      <p:cBhvr additive="base">
                                        <p:cTn id="49"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4">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_BD#c2294bc93.fixed?pid=a042ba6c2&amp;color=165,74,151&amp;bbb=1"/>
          <p:cNvSpPr/>
          <p:nvPr/>
        </p:nvSpPr>
        <p:spPr>
          <a:xfrm>
            <a:off x="2386584" y="1408176"/>
            <a:ext cx="7223760" cy="932688"/>
          </a:xfrm>
          <a:prstGeom prst="rect">
            <a:avLst/>
          </a:prstGeom>
          <a:noFill/>
        </p:spPr>
        <p:txBody>
          <a:bodyPr wrap="none" lIns="0" tIns="0" rIns="0" bIns="0" rtlCol="0" anchor="ctr"/>
          <a:lstStyle/>
          <a:p>
            <a:pPr algn="ctr">
              <a:lnSpc>
                <a:spcPts val="6600"/>
              </a:lnSpc>
            </a:pPr>
            <a:r>
              <a:rPr lang="en-US" altLang="zh-CN" sz="5400" b="1" i="0" dirty="0">
                <a:solidFill>
                  <a:srgbClr val="A54A97"/>
                </a:solidFill>
                <a:latin typeface="微软雅黑" panose="020B0503020204020204" pitchFamily="34" charset="-122"/>
                <a:ea typeface="微软雅黑" panose="020B0503020204020204" pitchFamily="34" charset="-122"/>
                <a:cs typeface="微软雅黑" panose="020B0503020204020204" pitchFamily="34" charset="-120"/>
              </a:rPr>
              <a:t>Writing</a:t>
            </a:r>
            <a:endParaRPr lang="en-US" altLang="zh-CN" sz="5400" dirty="0"/>
          </a:p>
        </p:txBody>
      </p:sp>
      <p:sp>
        <p:nvSpPr>
          <p:cNvPr id="3" name="C_2_BD#c2294bc93.fixed?pid=a042ba6c2&amp;color=255,255,255&amp;bbb=1&amp;hb=1"/>
          <p:cNvSpPr/>
          <p:nvPr/>
        </p:nvSpPr>
        <p:spPr>
          <a:xfrm>
            <a:off x="2386584" y="2807208"/>
            <a:ext cx="7223760" cy="1435608"/>
          </a:xfrm>
          <a:prstGeom prst="rect">
            <a:avLst/>
          </a:prstGeom>
          <a:noFill/>
        </p:spPr>
        <p:txBody>
          <a:bodyPr wrap="none" lIns="0" tIns="0" rIns="0" bIns="0" rtlCol="0" anchor="ctr"/>
          <a:lstStyle/>
          <a:p>
            <a:pPr algn="ctr">
              <a:lnSpc>
                <a:spcPts val="5300"/>
              </a:lnSpc>
            </a:pPr>
            <a:r>
              <a:rPr lang="en-US" altLang="zh-CN" sz="4400" b="1" i="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Workshop—</a:t>
            </a:r>
            <a:r>
              <a:rPr lang="en-US" altLang="zh-CN" sz="4400" b="1" i="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Reading</a:t>
            </a:r>
            <a:r>
              <a:rPr lang="en-US" altLang="zh-CN" sz="4400" b="1" i="0">
                <a:solidFill>
                  <a:srgbClr val="FFFFFF"/>
                </a:solidFill>
                <a:latin typeface="宋体" panose="02010600030101010101" pitchFamily="2" charset="-122"/>
                <a:ea typeface="宋体" panose="02010600030101010101" pitchFamily="2" charset="-122"/>
                <a:cs typeface="宋体" panose="02010600030101010101" pitchFamily="34" charset="-120"/>
              </a:rPr>
              <a:t> </a:t>
            </a:r>
            <a:endParaRPr lang="en-US" altLang="zh-CN" sz="4400" b="1" i="0">
              <a:solidFill>
                <a:srgbClr val="FFFFFF"/>
              </a:solidFill>
              <a:latin typeface="宋体" panose="02010600030101010101" pitchFamily="2" charset="-122"/>
              <a:ea typeface="宋体" panose="02010600030101010101" pitchFamily="2" charset="-122"/>
              <a:cs typeface="宋体" panose="02010600030101010101" pitchFamily="34" charset="-120"/>
            </a:endParaRPr>
          </a:p>
          <a:p>
            <a:pPr algn="ctr">
              <a:lnSpc>
                <a:spcPts val="5400"/>
              </a:lnSpc>
            </a:pPr>
            <a:r>
              <a:rPr lang="en-US" altLang="zh-CN" sz="4400" b="1" i="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Club</a:t>
            </a:r>
            <a:r>
              <a:rPr lang="en-US" altLang="zh-CN" sz="4400" b="1" i="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4400" dirty="0"/>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8ded332a0?pid=4f26cc26e&amp;color=0,160,175&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完形填空</a:t>
            </a:r>
            <a:endParaRPr lang="en-US" altLang="zh-CN" sz="2200" dirty="0"/>
          </a:p>
        </p:txBody>
      </p:sp>
      <p:sp>
        <p:nvSpPr>
          <p:cNvPr id="3" name="QM_5_BD.68_1#7c03e440b?vop=1&amp;pid=8ded332a0&amp;color=0,0,0&amp;bbb=1&amp;hb=1"/>
          <p:cNvSpPr/>
          <p:nvPr/>
        </p:nvSpPr>
        <p:spPr>
          <a:xfrm>
            <a:off x="832104" y="1422400"/>
            <a:ext cx="10533888" cy="37719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体裁：记叙文 | 主题：环保派对 | 词数：约275 | 难度：适中 | 建议用时：</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12分钟</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zh-CN" altLang="en-US"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河北唐山一中</a:t>
            </a: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2025</a:t>
            </a:r>
            <a:r>
              <a:rPr lang="zh-CN" altLang="en-US"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月考</a:t>
            </a: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seventh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birthday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conversation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naturally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turned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organising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birthdays,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repeating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formula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方案）:</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birthday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plastic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featuring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whatever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superhero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enough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choice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guest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birthday</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trampoline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（蹦床乐园）.This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jumping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enjoy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freedom.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hundreds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pounds.</a:t>
            </a:r>
            <a:endParaRPr lang="en-US" altLang="zh-CN" sz="1800" dirty="0"/>
          </a:p>
          <a:p>
            <a:pPr>
              <a:lnSpc>
                <a:spcPct val="150000"/>
              </a:lnSpc>
            </a:pPr>
            <a:endParaRPr lang="en-US" altLang="zh-CN" dirty="0"/>
          </a:p>
        </p:txBody>
      </p:sp>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68_1#7c03e440b?vop=1&amp;pid=8ded332a0&amp;color=0,0,0&amp;bbb=1&amp;hb=1"/>
          <p:cNvSpPr/>
          <p:nvPr/>
        </p:nvSpPr>
        <p:spPr>
          <a:xfrm>
            <a:off x="832104" y="1080000"/>
            <a:ext cx="10533888" cy="4120769"/>
          </a:xfrm>
          <a:prstGeom prst="rect">
            <a:avLst/>
          </a:prstGeom>
          <a:noFill/>
        </p:spPr>
        <p:txBody>
          <a:bodyPr wrap="none" lIns="0" tIns="0" rIns="0" bIns="0" rtlCol="0" anchor="t"/>
          <a:lstStyle/>
          <a:p>
            <a:pPr algn="l">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trying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convince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（说服）</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dinosaur-themed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soft-play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centre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offers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socks!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cheaper</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required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Besides</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plastic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bags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meaningfully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reused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plastic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toys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inside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usually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landfills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垃圾填埋场）</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weeks.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attends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waste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guests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bags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bags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#6</a:t>
            </a:r>
            <a:endParaRPr lang="en-US" altLang="zh-CN" dirty="0"/>
          </a:p>
        </p:txBody>
      </p:sp>
      <p:sp>
        <p:nvSpPr>
          <p:cNvPr id="3" name="QM_5_EX.69_1#7c03e440b?vop=1&amp;pid=8ded332a0&amp;color=0,0,0&amp;bbb=1&amp;hb=1"/>
          <p:cNvSpPr/>
          <p:nvPr/>
        </p:nvSpPr>
        <p:spPr>
          <a:xfrm>
            <a:off x="832104" y="5200396"/>
            <a:ext cx="10533888" cy="770255"/>
          </a:xfrm>
          <a:prstGeom prst="rect">
            <a:avLst/>
          </a:prstGeom>
          <a:noFill/>
        </p:spPr>
        <p:txBody>
          <a:bodyPr wrap="none" lIns="0" tIns="0" rIns="0" bIns="0" rtlCol="0" anchor="t"/>
          <a:lstStyle/>
          <a:p>
            <a:pPr algn="l">
              <a:lnSpc>
                <a:spcPts val="33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本文是一篇记叙文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文章讲述了作者为了庆祝儿子即将到来的七岁生日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与家人讨论如何组织</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生日派对并考虑环保的故事</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70_1#42908e709.choices?vop=1&amp;pid=7c03e440b&amp;color=0,0,0&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712845" algn="l"/>
                <a:tab pos="5952490" algn="l"/>
                <a:tab pos="83191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attended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hosted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ended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updated</a:t>
            </a:r>
            <a:endParaRPr lang="en-US" altLang="zh-CN" sz="1800" dirty="0"/>
          </a:p>
        </p:txBody>
      </p:sp>
      <p:sp>
        <p:nvSpPr>
          <p:cNvPr id="3" name="QC_6_AN.71_1#42908e709.bracket?vop=1&amp;pid=7c03e440b&amp;color=0,0,0&amp;vpa=41"/>
          <p:cNvSpPr/>
          <p:nvPr/>
        </p:nvSpPr>
        <p:spPr>
          <a:xfrm>
            <a:off x="1244060" y="1075182"/>
            <a:ext cx="3190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4" name="QC_6_AS.72_1#42908e709?vop=1&amp;pid=7c03e440b&amp;color=0,0,0&amp;bbb=1&amp;hb=1"/>
          <p:cNvSpPr/>
          <p:nvPr/>
        </p:nvSpPr>
        <p:spPr>
          <a:xfrm>
            <a:off x="832104" y="1490980"/>
            <a:ext cx="10533888" cy="16114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句意为：他的前五个生日，我们都在家里举办聚会，重复同样的方案：亲近的家庭成员和朋友</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、一个生日</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蛋糕和印着他当时喜欢的任何超级英雄的塑料桌布</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。根据上文For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birthdays和下文the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home可知，这里指作者为孩子在家举办生日聚会。attend意为“参加”；host意为“主办”；end意为“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结束”；</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update</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意为“更新”。故选B项。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73_1#4eb1e7676.choices?vop=1&amp;pid=7c03e440b&amp;color=0,0,0&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712845" algn="l"/>
                <a:tab pos="5952490" algn="l"/>
                <a:tab pos="83191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familiar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afraid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endParaRPr lang="en-US" altLang="zh-CN" sz="1800" dirty="0"/>
          </a:p>
        </p:txBody>
      </p:sp>
      <p:sp>
        <p:nvSpPr>
          <p:cNvPr id="3" name="QC_6_AN.74_1#4eb1e7676.bracket?vop=1&amp;pid=7c03e440b&amp;color=0,0,0&amp;vpa=42"/>
          <p:cNvSpPr/>
          <p:nvPr/>
        </p:nvSpPr>
        <p:spPr>
          <a:xfrm>
            <a:off x="12440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4" name="QC_6_AS.75_1#4eb1e7676?vop=1&amp;pid=7c03e440b&amp;color=0,0,0&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句意见上一题解析。根据上文a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plastic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featuring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whatever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superhero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，这里指孩子</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喜欢的超级英雄</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familiar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with意为“熟悉”；be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afraid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of意为“害怕”；be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of意为“喜欢”；be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bored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意为“厌倦”。故选C项。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76_1#fe289e1ec.choices?vop=1&amp;pid=7c03e440b&amp;color=0,0,0&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712845" algn="l"/>
                <a:tab pos="5952490" algn="l"/>
                <a:tab pos="83191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tall</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strong</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dependent</a:t>
            </a:r>
            <a:endParaRPr lang="en-US" altLang="zh-CN" sz="1800" dirty="0"/>
          </a:p>
        </p:txBody>
      </p:sp>
      <p:sp>
        <p:nvSpPr>
          <p:cNvPr id="3" name="QC_6_AN.77_1#fe289e1ec.bracket?vop=1&amp;pid=7c03e440b&amp;color=0,0,0&amp;vpa=43"/>
          <p:cNvSpPr/>
          <p:nvPr/>
        </p:nvSpPr>
        <p:spPr>
          <a:xfrm>
            <a:off x="12440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4" name="QC_6_AS.78_1#fe289e1ec?vop=1&amp;pid=7c03e440b&amp;color=0,0,0&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句意为：但后来，他长大了，可以（自己）选择宾客名单和地点了。根据下文have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choice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guest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place可知，作者觉得孩子在某些方面有选择权了，因为作者觉得孩子年龄足够大了。</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old意</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为</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“年龄大的”；tall意为“高的”；strong意为“强壮的”；dependent意为“依赖的”。故选A项。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79_1#1681340b6.choices?vop=1&amp;pid=7c03e440b&amp;color=0,0,0&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712845" algn="l"/>
                <a:tab pos="5952490" algn="l"/>
                <a:tab pos="83191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fifth</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sixth</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seventh</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eighth</a:t>
            </a:r>
            <a:endParaRPr lang="en-US" altLang="zh-CN" sz="1800" dirty="0"/>
          </a:p>
        </p:txBody>
      </p:sp>
      <p:sp>
        <p:nvSpPr>
          <p:cNvPr id="3" name="QC_6_AN.80_1#1681340b6.bracket?vop=1&amp;pid=7c03e440b&amp;color=0,0,0&amp;vpa=44"/>
          <p:cNvSpPr/>
          <p:nvPr/>
        </p:nvSpPr>
        <p:spPr>
          <a:xfrm>
            <a:off x="1244060" y="1075182"/>
            <a:ext cx="3190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4" name="QC_6_AS.81_1#1681340b6?vop=1&amp;pid=7c03e440b&amp;color=0,0,0&amp;bbb=1&amp;hb=1"/>
          <p:cNvSpPr/>
          <p:nvPr/>
        </p:nvSpPr>
        <p:spPr>
          <a:xfrm>
            <a:off x="832104" y="149098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句意为：所以在他的六岁生日时，我们预订了当地的蹦床乐园。根据上文For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birthdays和</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son's</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seventh</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birthday</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way可知，这里指孩子的第六个生日。故选B项。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82_1#47492346b.choices?vop=1&amp;pid=7c03e440b&amp;color=0,0,0&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712845" algn="l"/>
                <a:tab pos="5952490" algn="l"/>
                <a:tab pos="83191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scared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upset</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nervous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tired</a:t>
            </a:r>
            <a:endParaRPr lang="en-US" altLang="zh-CN" sz="1800" dirty="0"/>
          </a:p>
        </p:txBody>
      </p:sp>
      <p:sp>
        <p:nvSpPr>
          <p:cNvPr id="3" name="QC_6_AN.83_1#47492346b.bracket?vop=1&amp;pid=7c03e440b&amp;color=0,0,0&amp;vpa=45"/>
          <p:cNvSpPr/>
          <p:nvPr/>
        </p:nvSpPr>
        <p:spPr>
          <a:xfrm>
            <a:off x="12440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4" name="QC_6_AS.84_1#47492346b?vop=1&amp;pid=7c03e440b&amp;color=0,0,0&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句意为：这效果很好，因为孩子们跳累了，我们家长就可以享受一些自由。根据上文we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trampoline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park和下文from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jumping可知，这里指孩子们在蹦床上跳累了。scared意为“害怕的”；</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upset意为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难过的”；nervous意为“紧张的”；tired意为“累的”。故选D项。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85_1#834814ade.choices?vop=1&amp;pid=7c03e440b&amp;color=0,0,0&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712845" algn="l"/>
                <a:tab pos="5952490" algn="l"/>
                <a:tab pos="83191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offered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left</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cost</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earned</a:t>
            </a:r>
            <a:endParaRPr lang="en-US" altLang="zh-CN" sz="1800" dirty="0"/>
          </a:p>
        </p:txBody>
      </p:sp>
      <p:sp>
        <p:nvSpPr>
          <p:cNvPr id="3" name="QC_6_AN.86_1#834814ade.bracket?vop=1&amp;pid=7c03e440b&amp;color=0,0,0&amp;vpa=46"/>
          <p:cNvSpPr/>
          <p:nvPr/>
        </p:nvSpPr>
        <p:spPr>
          <a:xfrm>
            <a:off x="12440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4" name="QC_6_AS.87_1#834814ade?vop=1&amp;pid=7c03e440b&amp;color=0,0,0&amp;bbb=1&amp;hb=1"/>
          <p:cNvSpPr/>
          <p:nvPr/>
        </p:nvSpPr>
        <p:spPr>
          <a:xfrm>
            <a:off x="832104" y="149098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句意为：但整个活动花费了我们数百英镑。根据下文us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hundreds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pounds可知，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这里指活动的花费。</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offer</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意为“提供”；leave意为“遗赠”；cost意为“花费”；earn意为“赚得”。故选C项。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88_1#a02f100a8.choices?vop=1&amp;pid=7c03e440b&amp;color=0,0,0&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712845" algn="l"/>
                <a:tab pos="5952490" algn="l"/>
                <a:tab pos="83191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value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fun</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knowledge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fame</a:t>
            </a:r>
            <a:endParaRPr lang="en-US" altLang="zh-CN" sz="1800" dirty="0"/>
          </a:p>
        </p:txBody>
      </p:sp>
      <p:sp>
        <p:nvSpPr>
          <p:cNvPr id="3" name="QC_6_AN.89_1#a02f100a8.bracket?vop=1&amp;pid=7c03e440b&amp;color=0,0,0&amp;vpa=47"/>
          <p:cNvSpPr/>
          <p:nvPr/>
        </p:nvSpPr>
        <p:spPr>
          <a:xfrm>
            <a:off x="1244060" y="1075182"/>
            <a:ext cx="3190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4" name="QC_6_AS.90_1#a02f100a8?vop=1&amp;pid=7c03e440b&amp;color=0,0,0&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句意为：今年，我们试图说服他，恐龙主题的软体游乐中心同样有趣，</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而且他们甚至不需要穿特别的袜子！</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根据上文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trying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convince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dinosaur-themed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soft-play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centre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可知，</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这里指玩乐的趣味</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。value意为“价值”；fun意为“乐趣”；knowledge意为“知识”；fame意为“名声”。故选B项。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91_1#2f4108518.choices?vop=1&amp;pid=7c03e440b&amp;color=0,0,0&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712845" algn="l"/>
                <a:tab pos="5952490" algn="l"/>
                <a:tab pos="83191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special</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warm</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soft</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common</a:t>
            </a:r>
            <a:endParaRPr lang="en-US" altLang="zh-CN" sz="1800" dirty="0"/>
          </a:p>
        </p:txBody>
      </p:sp>
      <p:sp>
        <p:nvSpPr>
          <p:cNvPr id="3" name="QC_6_AN.92_1#2f4108518.bracket?vop=1&amp;pid=7c03e440b&amp;color=0,0,0&amp;vpa=48"/>
          <p:cNvSpPr/>
          <p:nvPr/>
        </p:nvSpPr>
        <p:spPr>
          <a:xfrm>
            <a:off x="12440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4" name="QC_6_AS.93_1#2f4108518?vop=1&amp;pid=7c03e440b&amp;color=0,0,0&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句意见上一题解析。根据上文we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trampoline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park和they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wear及常识</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，蹦床要穿特别的袜子。special意为“特别的”；warm意为“温暖的”；soft意为“软的”；</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common意为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普通的”。故选A项。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69d8a94f7?pid=c201a756f&amp;color=0,160,175&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完成句子</a:t>
            </a:r>
            <a:endParaRPr lang="en-US" altLang="zh-CN" sz="2200" dirty="0"/>
          </a:p>
        </p:txBody>
      </p:sp>
      <p:sp>
        <p:nvSpPr>
          <p:cNvPr id="3" name="QB_5_BD.1_1#cb3f4ddea?vop=1&amp;pid=69d8a94f7&amp;color=0,0,0&amp;bbb=1"/>
          <p:cNvSpPr/>
          <p:nvPr/>
        </p:nvSpPr>
        <p:spPr>
          <a:xfrm>
            <a:off x="832104" y="142240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众所周知，保护环境是每个人的责任。（as引导非限制性定语从句）</a:t>
            </a:r>
            <a:endParaRPr lang="en-US" altLang="zh-CN" sz="1800" dirty="0"/>
          </a:p>
          <a:p>
            <a:pPr>
              <a:lnSpc>
                <a:spcPts val="3100"/>
              </a:lnSpc>
            </a:pP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everyone's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responsibility.</a:t>
            </a:r>
            <a:endParaRPr lang="en-US" altLang="zh-CN" sz="1800" dirty="0"/>
          </a:p>
        </p:txBody>
      </p:sp>
      <p:sp>
        <p:nvSpPr>
          <p:cNvPr id="4" name="QB_5_AN.2_1#cb3f4ddea.blank?vop=1&amp;pid=69d8a94f7&amp;color=0,0,0&amp;vpa=1&amp;bbb=1"/>
          <p:cNvSpPr/>
          <p:nvPr/>
        </p:nvSpPr>
        <p:spPr>
          <a:xfrm>
            <a:off x="824960" y="1790065"/>
            <a:ext cx="4206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As</a:t>
            </a:r>
            <a:endParaRPr lang="en-US" altLang="zh-CN" dirty="0"/>
          </a:p>
        </p:txBody>
      </p:sp>
      <p:sp>
        <p:nvSpPr>
          <p:cNvPr id="5" name="QB_5_AN.3_1#cb3f4ddea.blank?vop=1&amp;pid=69d8a94f7&amp;color=0,0,0&amp;vpa=2&amp;bbb=1"/>
          <p:cNvSpPr/>
          <p:nvPr/>
        </p:nvSpPr>
        <p:spPr>
          <a:xfrm>
            <a:off x="1396460" y="1790065"/>
            <a:ext cx="4333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we</a:t>
            </a:r>
            <a:endParaRPr lang="en-US" altLang="zh-CN" dirty="0"/>
          </a:p>
        </p:txBody>
      </p:sp>
      <p:sp>
        <p:nvSpPr>
          <p:cNvPr id="6" name="QB_5_AN.4_1#cb3f4ddea.blank?vop=1&amp;pid=69d8a94f7&amp;color=0,0,0&amp;vpa=3&amp;bbb=1"/>
          <p:cNvSpPr/>
          <p:nvPr/>
        </p:nvSpPr>
        <p:spPr>
          <a:xfrm>
            <a:off x="1980660" y="1790065"/>
            <a:ext cx="3952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all</a:t>
            </a:r>
            <a:endParaRPr lang="en-US" altLang="zh-CN" dirty="0"/>
          </a:p>
        </p:txBody>
      </p:sp>
      <p:sp>
        <p:nvSpPr>
          <p:cNvPr id="7" name="QB_5_AN.5_1#cb3f4ddea.blank?vop=1&amp;pid=69d8a94f7&amp;color=0,0,0&amp;vpa=4&amp;bbb=1"/>
          <p:cNvSpPr/>
          <p:nvPr/>
        </p:nvSpPr>
        <p:spPr>
          <a:xfrm>
            <a:off x="2526760" y="1790065"/>
            <a:ext cx="6746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know</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6">
                                            <p:bg/>
                                          </p:spTgt>
                                        </p:tgtEl>
                                        <p:attrNameLst>
                                          <p:attrName>style.visibility</p:attrName>
                                        </p:attrNameLst>
                                      </p:cBhvr>
                                      <p:to>
                                        <p:strVal val="visible"/>
                                      </p:to>
                                    </p:set>
                                    <p:anim calcmode="lin" valueType="num">
                                      <p:cBhvr additive="base">
                                        <p:cTn id="2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6">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6">
                                            <p:txEl>
                                              <p:pRg st="0" end="0"/>
                                            </p:txEl>
                                          </p:spTgt>
                                        </p:tgtEl>
                                        <p:attrNameLst>
                                          <p:attrName>style.visibility</p:attrName>
                                        </p:attrNameLst>
                                      </p:cBhvr>
                                      <p:to>
                                        <p:strVal val="visible"/>
                                      </p:to>
                                    </p:set>
                                    <p:anim calcmode="lin" valueType="num">
                                      <p:cBhvr additive="base">
                                        <p:cTn id="3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7">
                                            <p:bg/>
                                          </p:spTgt>
                                        </p:tgtEl>
                                        <p:attrNameLst>
                                          <p:attrName>style.visibility</p:attrName>
                                        </p:attrNameLst>
                                      </p:cBhvr>
                                      <p:to>
                                        <p:strVal val="visible"/>
                                      </p:to>
                                    </p:set>
                                    <p:anim calcmode="lin" valueType="num">
                                      <p:cBhvr additive="base">
                                        <p:cTn id="37" dur="500" fill="hold"/>
                                        <p:tgtEl>
                                          <p:spTgt spid="7">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7">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7">
                                            <p:txEl>
                                              <p:pRg st="0" end="0"/>
                                            </p:txEl>
                                          </p:spTgt>
                                        </p:tgtEl>
                                        <p:attrNameLst>
                                          <p:attrName>style.visibility</p:attrName>
                                        </p:attrNameLst>
                                      </p:cBhvr>
                                      <p:to>
                                        <p:strVal val="visible"/>
                                      </p:to>
                                    </p:set>
                                    <p:anim calcmode="lin" valueType="num">
                                      <p:cBhvr additive="base">
                                        <p:cTn id="4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7" grpId="0" animBg="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94_1#5421be59d.choices?vop=1&amp;pid=7c03e440b&amp;color=0,0,0&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712845" algn="l"/>
                <a:tab pos="5952490" algn="l"/>
                <a:tab pos="83191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borrow</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rent</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buy</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endParaRPr lang="en-US" altLang="zh-CN" sz="1800" dirty="0"/>
          </a:p>
        </p:txBody>
      </p:sp>
      <p:sp>
        <p:nvSpPr>
          <p:cNvPr id="3" name="QC_6_AN.95_1#5421be59d.bracket?vop=1&amp;pid=7c03e440b&amp;color=0,0,0&amp;vpa=49"/>
          <p:cNvSpPr/>
          <p:nvPr/>
        </p:nvSpPr>
        <p:spPr>
          <a:xfrm>
            <a:off x="1244060" y="1075182"/>
            <a:ext cx="3190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4" name="QC_6_AS.96_1#5421be59d?vop=1&amp;pid=7c03e440b&amp;color=0,0,0&amp;bbb=1&amp;hb=1"/>
          <p:cNvSpPr/>
          <p:nvPr/>
        </p:nvSpPr>
        <p:spPr>
          <a:xfrm>
            <a:off x="832104" y="1490980"/>
            <a:ext cx="10533888" cy="16114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句意为：如果我们成功了，这将更便宜，因为我们不需要租借场地。根据上文we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trampoline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park和“If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cheaper,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required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，这里指恐龙主</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题的软体游乐中心不需要租借场地</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，会比去蹦床乐园更便宜。borrow意为“借”；rent意为“租”；</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buy意为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买”；find意为“发现”。故选B项。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97_1#e94028ed5.choices?vop=1&amp;pid=7c03e440b&amp;color=0,0,0&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712845" algn="l"/>
                <a:tab pos="5952490" algn="l"/>
                <a:tab pos="83191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gifts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cards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bags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candles</a:t>
            </a:r>
            <a:endParaRPr lang="en-US" altLang="zh-CN" sz="1800" dirty="0"/>
          </a:p>
        </p:txBody>
      </p:sp>
      <p:sp>
        <p:nvSpPr>
          <p:cNvPr id="3" name="QC_6_AN.98_1#e94028ed5.bracket?vop=1&amp;pid=7c03e440b&amp;color=0,0,0&amp;vpa=50"/>
          <p:cNvSpPr/>
          <p:nvPr/>
        </p:nvSpPr>
        <p:spPr>
          <a:xfrm>
            <a:off x="13583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4" name="QC_6_AS.99_1#e94028ed5?vop=1&amp;pid=7c03e440b&amp;color=0,0,0&amp;bbb=1&amp;hb=1"/>
          <p:cNvSpPr/>
          <p:nvPr/>
        </p:nvSpPr>
        <p:spPr>
          <a:xfrm>
            <a:off x="832104" y="1490980"/>
            <a:ext cx="10533888" cy="20305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句意为：此外，我不会提供派对袋，我认为这些袋子对环境不友好，因为塑料袋太小</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，无法被有意义地回</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收或再利用</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，而且里面的塑料玩具通常几周内就会被送到垃圾填埋场。根据下文“which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environmentally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plastic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bags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meaningfully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reused”可知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，这里</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指不会提供派对袋</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，因为它们对环境不友好而且太小不宜被回收利用。gift意为“礼物”；card意为“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卡片”；</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bag</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意为“袋子”；candle意为“蜡烛”。故选C项。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4">
                                            <p:txEl>
                                              <p:pRg st="4" end="4"/>
                                            </p:txEl>
                                          </p:spTgt>
                                        </p:tgtEl>
                                        <p:attrNameLst>
                                          <p:attrName>style.visibility</p:attrName>
                                        </p:attrNameLst>
                                      </p:cBhvr>
                                      <p:to>
                                        <p:strVal val="visible"/>
                                      </p:to>
                                    </p:set>
                                    <p:anim calcmode="lin" valueType="num">
                                      <p:cBhvr additive="base">
                                        <p:cTn id="37"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00_1#3c580084f.choices?vop=1&amp;pid=7c03e440b&amp;color=0,0,0&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712845" algn="l"/>
                <a:tab pos="5952490" algn="l"/>
                <a:tab pos="83191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organised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measured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collected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recycled</a:t>
            </a:r>
            <a:endParaRPr lang="en-US" altLang="zh-CN" sz="1800" dirty="0"/>
          </a:p>
        </p:txBody>
      </p:sp>
      <p:sp>
        <p:nvSpPr>
          <p:cNvPr id="3" name="QC_6_AN.101_1#3c580084f.bracket?vop=1&amp;pid=7c03e440b&amp;color=0,0,0&amp;vpa=51"/>
          <p:cNvSpPr/>
          <p:nvPr/>
        </p:nvSpPr>
        <p:spPr>
          <a:xfrm>
            <a:off x="1349851"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4" name="QC_6_AS.102_1#3c580084f?vop=1&amp;pid=7c03e440b&amp;color=0,0,0&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句意见上一题解析。根据上文“I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environmentally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friendly</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”和下文or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reused可知，这些袋子对环境不友好，而且塑料袋太小，</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无法被有意义地回收或再利用。</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organise</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意为“组织”；measure意为“测量”；collect意为“收集”；recycle意为“回收”。故选D项。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03_1#c80859e19.choices?vop=1&amp;pid=7c03e440b&amp;color=0,0,0&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712845" algn="l"/>
                <a:tab pos="5952490" algn="l"/>
                <a:tab pos="83191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annoying</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alarming</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inspiring</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touching</a:t>
            </a:r>
            <a:endParaRPr lang="en-US" altLang="zh-CN" sz="1800" dirty="0"/>
          </a:p>
        </p:txBody>
      </p:sp>
      <p:sp>
        <p:nvSpPr>
          <p:cNvPr id="3" name="QC_6_AN.104_1#c80859e19.bracket?vop=1&amp;pid=7c03e440b&amp;color=0,0,0&amp;vpa=52"/>
          <p:cNvSpPr/>
          <p:nvPr/>
        </p:nvSpPr>
        <p:spPr>
          <a:xfrm>
            <a:off x="1358360" y="1075182"/>
            <a:ext cx="3190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4" name="QC_6_AS.105_1#c80859e19?vop=1&amp;pid=7c03e440b&amp;color=0,0,0&amp;bbb=1&amp;hb=1"/>
          <p:cNvSpPr/>
          <p:nvPr/>
        </p:nvSpPr>
        <p:spPr>
          <a:xfrm>
            <a:off x="832104" y="1490980"/>
            <a:ext cx="10533888" cy="16114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句意为：如果我儿子一年参加20次派对，每次派对都有20个孩子，浪费将是惊人的。根据上文“If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attends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，这里指浪费的程度是令人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震惊的</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。annoying意为“令人恼火的”；alarming意为“令人震惊的”；inspiring意为“鼓舞人心的”；</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touching意</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为</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“感人的”。故选B项。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06_1#333363daf.choices?vop=1&amp;pid=7c03e440b&amp;color=0,0,0&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712845" algn="l"/>
                <a:tab pos="5952490" algn="l"/>
                <a:tab pos="83191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appreciate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punish</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remember</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a:t>
            </a:r>
            <a:endParaRPr lang="en-US" altLang="zh-CN" sz="1800" dirty="0"/>
          </a:p>
        </p:txBody>
      </p:sp>
      <p:sp>
        <p:nvSpPr>
          <p:cNvPr id="3" name="QC_6_AN.107_1#333363daf.bracket?vop=1&amp;pid=7c03e440b&amp;color=0,0,0&amp;vpa=53"/>
          <p:cNvSpPr/>
          <p:nvPr/>
        </p:nvSpPr>
        <p:spPr>
          <a:xfrm>
            <a:off x="13583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4" name="QC_6_AS.108_1#333363daf?vop=1&amp;pid=7c03e440b&amp;color=0,0,0&amp;bbb=1&amp;hb=1"/>
          <p:cNvSpPr/>
          <p:nvPr/>
        </p:nvSpPr>
        <p:spPr>
          <a:xfrm>
            <a:off x="832104" y="1490980"/>
            <a:ext cx="10533888" cy="16114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句意为：我们的客人会因为他们的派对袋来自我们的派对而更加感激我们的孩子吗？根据下文our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bags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，这里指作者质疑客人是否会因为他们的派对袋</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来自自家的派对而更加感激自己的孩子</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。appreciate意为“感激；欣赏”；punish意为“惩罚”；</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remember意为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记住”；protect意为“保护”。故选A项。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09_1#0874d6ac0.choices?vop=1&amp;pid=7c03e440b&amp;color=0,0,0&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712845" algn="l"/>
                <a:tab pos="5952490" algn="l"/>
                <a:tab pos="83191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guests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parties</a:t>
            </a:r>
            <a:endParaRPr lang="en-US" altLang="zh-CN" sz="1800" dirty="0"/>
          </a:p>
        </p:txBody>
      </p:sp>
      <p:sp>
        <p:nvSpPr>
          <p:cNvPr id="3" name="QC_6_AN.110_1#0874d6ac0.bracket?vop=1&amp;pid=7c03e440b&amp;color=0,0,0&amp;vpa=54"/>
          <p:cNvSpPr/>
          <p:nvPr/>
        </p:nvSpPr>
        <p:spPr>
          <a:xfrm>
            <a:off x="13583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4" name="QC_6_AS.111_1#0874d6ac0?vop=1&amp;pid=7c03e440b&amp;color=0,0,0&amp;bbb=1&amp;hb=1"/>
          <p:cNvSpPr/>
          <p:nvPr/>
        </p:nvSpPr>
        <p:spPr>
          <a:xfrm>
            <a:off x="832104" y="149098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句意见上一题解析。根据上文their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bags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这里指派对袋来自自家的派对。</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意为“学校”；guest意为“客人”；friend意为“朋友”；party意为“聚会，派对”。故选D项。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12_1#c083f31ee.choices?vop=1&amp;pid=7c03e440b&amp;color=0,0,0&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712845" algn="l"/>
                <a:tab pos="5952490" algn="l"/>
                <a:tab pos="83191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root</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origin</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practice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schedule</a:t>
            </a:r>
            <a:endParaRPr lang="en-US" altLang="zh-CN" sz="1800" dirty="0"/>
          </a:p>
        </p:txBody>
      </p:sp>
      <p:sp>
        <p:nvSpPr>
          <p:cNvPr id="3" name="QC_6_AN.113_1#c083f31ee.bracket?vop=1&amp;pid=7c03e440b&amp;color=0,0,0&amp;vpa=55"/>
          <p:cNvSpPr/>
          <p:nvPr/>
        </p:nvSpPr>
        <p:spPr>
          <a:xfrm>
            <a:off x="13583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4" name="QC_6_AS.114_1#c083f31ee?vop=1&amp;pid=7c03e440b&amp;color=0,0,0&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句意为：好吧，孩子们的派对袋的惯例在我这里结束了，就在这里，就在现在。根据下文of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bags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me可知，这里指作者停止了发派对袋的惯例。root意为“根”；origin意为“起源</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”；practice</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“惯例”；schedule意为“时间表”。故选C项。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2aa54e8f2?pid=4f26cc26e&amp;color=0,160,175&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七选五</a:t>
            </a:r>
            <a:endParaRPr lang="en-US" altLang="zh-CN" sz="2200" dirty="0"/>
          </a:p>
        </p:txBody>
      </p:sp>
      <p:sp>
        <p:nvSpPr>
          <p:cNvPr id="3" name="QM_5_BD.115_1#d4a369a90?vop=1&amp;pid=2aa54e8f2&amp;color=0,0,0&amp;bbb=1&amp;hb=1"/>
          <p:cNvSpPr/>
          <p:nvPr/>
        </p:nvSpPr>
        <p:spPr>
          <a:xfrm>
            <a:off x="832104" y="1422400"/>
            <a:ext cx="10533888" cy="37719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体裁：说明文 | 主题：绿色购物 | 词数：约237 | 难度：适中 | 建议用时：</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8分钟</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zh-CN" altLang="en-US"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安徽马鞍山二中</a:t>
            </a: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2025</a:t>
            </a:r>
            <a:r>
              <a:rPr lang="zh-CN" altLang="en-US"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期中</a:t>
            </a: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fashion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industry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nightmare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（噩梦）. 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2018,</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responsible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2.31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billion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greenhouse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emissions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（排</a:t>
            </a:r>
            <a:endPar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放物）,</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serious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water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pollution</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thoughtful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shopping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practices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reduce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footprints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impactful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changes.</a:t>
            </a:r>
            <a:endParaRPr lang="en-US" altLang="zh-CN" sz="1800" dirty="0"/>
          </a:p>
          <a:p>
            <a:pPr>
              <a:lnSpc>
                <a:spcPts val="3300"/>
              </a:lnSpc>
            </a:pPr>
            <a:r>
              <a:rPr lang="en-US" altLang="zh-CN" b="1"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second-hand</a:t>
            </a:r>
            <a:endParaRPr lang="en-US" altLang="zh-CN" sz="1800" dirty="0"/>
          </a:p>
          <a:p>
            <a:pPr>
              <a:lnSpc>
                <a:spcPts val="3300"/>
              </a:lnSpc>
            </a:pP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search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offerings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second-hand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Newer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online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platforms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（平台）</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luxury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resellers—along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established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marketplaces—make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treasure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a:t>
            </a:r>
            <a:endParaRPr lang="en-US" altLang="zh-CN" sz="1800" dirty="0"/>
          </a:p>
          <a:p>
            <a:pPr>
              <a:lnSpc>
                <a:spcPct val="150000"/>
              </a:lnSpc>
            </a:pPr>
            <a:endParaRPr lang="en-US" altLang="zh-CN" dirty="0"/>
          </a:p>
        </p:txBody>
      </p:sp>
      <p:sp>
        <p:nvSpPr>
          <p:cNvPr id="4" name="QM_5_AN.116_1#d4a369a90.blank?vop=1&amp;pid=2aa54e8f2&amp;color=0,0,0&amp;vpa=56"/>
          <p:cNvSpPr/>
          <p:nvPr/>
        </p:nvSpPr>
        <p:spPr>
          <a:xfrm>
            <a:off x="5155565" y="2649855"/>
            <a:ext cx="649605" cy="512445"/>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5" name="QM_5_AN.117_1#d4a369a90.blank?vop=1&amp;pid=2aa54e8f2&amp;color=0,0,0&amp;vpa=57"/>
          <p:cNvSpPr/>
          <p:nvPr/>
        </p:nvSpPr>
        <p:spPr>
          <a:xfrm>
            <a:off x="1606010" y="3906520"/>
            <a:ext cx="2936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bg/>
                                          </p:spTgt>
                                        </p:tgtEl>
                                        <p:attrNameLst>
                                          <p:attrName>style.visibility</p:attrName>
                                        </p:attrNameLst>
                                      </p:cBhvr>
                                      <p:to>
                                        <p:strVal val="visible"/>
                                      </p:to>
                                    </p:set>
                                    <p:anim calcmode="lin" valueType="num">
                                      <p:cBhvr additive="base">
                                        <p:cTn id="13"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4" dur="500" fill="hold"/>
                                        <p:tgtEl>
                                          <p:spTgt spid="5">
                                            <p:bg/>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5">
                                            <p:txEl>
                                              <p:pRg st="0" end="0"/>
                                            </p:txEl>
                                          </p:spTgt>
                                        </p:tgtEl>
                                        <p:attrNameLst>
                                          <p:attrName>style.visibility</p:attrName>
                                        </p:attrNameLst>
                                      </p:cBhvr>
                                      <p:to>
                                        <p:strVal val="visible"/>
                                      </p:to>
                                    </p:set>
                                    <p:anim calcmode="lin" valueType="num">
                                      <p:cBhvr additive="base">
                                        <p:cTn id="1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15_1#d4a369a90?vop=1&amp;pid=2aa54e8f2&amp;color=0,0,0&amp;bbb=1&amp;hb=1"/>
          <p:cNvSpPr/>
          <p:nvPr/>
        </p:nvSpPr>
        <p:spPr>
          <a:xfrm>
            <a:off x="832104" y="1080000"/>
            <a:ext cx="10533888" cy="4965700"/>
          </a:xfrm>
          <a:prstGeom prst="rect">
            <a:avLst/>
          </a:prstGeom>
          <a:noFill/>
        </p:spPr>
        <p:txBody>
          <a:bodyPr wrap="none" lIns="0" tIns="0" rIns="0" bIns="0" rtlCol="0" anchor="t"/>
          <a:lstStyle/>
          <a:p>
            <a:pPr algn="l">
              <a:lnSpc>
                <a:spcPts val="3300"/>
              </a:lnSpc>
            </a:pPr>
            <a:r>
              <a:rPr lang="en-US" altLang="zh-CN" b="1"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Rent</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instead</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buying</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Renting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clothes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everyday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occasions,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unfamiliar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widely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accepted.</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 </a:t>
            </a:r>
            <a:endPar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according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market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IMARC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projected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$2.08</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billion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2025.</a:t>
            </a:r>
            <a:endParaRPr lang="en-US" altLang="zh-CN" sz="1800" dirty="0"/>
          </a:p>
          <a:p>
            <a:pPr>
              <a:lnSpc>
                <a:spcPts val="3300"/>
              </a:lnSpc>
            </a:pPr>
            <a:r>
              <a:rPr lang="en-US" altLang="zh-CN" b="1"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Choose</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slow</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fashion</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clothing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industry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results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fashion.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brands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speedy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production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methods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cheap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labour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freshly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supplied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enormous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numbers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cheaply-made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products.</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produce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fewer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collections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prioritise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（优先考虑</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sustainable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production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practices.</a:t>
            </a:r>
            <a:endParaRPr lang="en-US" altLang="zh-CN" sz="1800" dirty="0"/>
          </a:p>
          <a:p>
            <a:pPr>
              <a:lnSpc>
                <a:spcPts val="3300"/>
              </a:lnSpc>
            </a:pP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buying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online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sourcing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producing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practices,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responsibility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efforts.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brands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open</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#6.1</a:t>
            </a:r>
            <a:endParaRPr lang="en-US" altLang="zh-CN" dirty="0"/>
          </a:p>
        </p:txBody>
      </p:sp>
      <p:sp>
        <p:nvSpPr>
          <p:cNvPr id="3" name="QM_5_AN.118_1#d4a369a90.blank?vop=1&amp;pid=2aa54e8f2&amp;color=0,0,0&amp;vpa=58"/>
          <p:cNvSpPr/>
          <p:nvPr/>
        </p:nvSpPr>
        <p:spPr>
          <a:xfrm>
            <a:off x="812260" y="1887720"/>
            <a:ext cx="3317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G</a:t>
            </a:r>
            <a:endParaRPr lang="en-US" altLang="zh-CN" dirty="0"/>
          </a:p>
        </p:txBody>
      </p:sp>
      <p:sp>
        <p:nvSpPr>
          <p:cNvPr id="4" name="QM_5_AN.119_1#d4a369a90.blank?vop=1&amp;pid=2aa54e8f2&amp;color=0,0,0&amp;vpa=59"/>
          <p:cNvSpPr/>
          <p:nvPr/>
        </p:nvSpPr>
        <p:spPr>
          <a:xfrm>
            <a:off x="4584160" y="3564120"/>
            <a:ext cx="3317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5" name="QM_5_AN.120_1#d4a369a90.blank?vop=1&amp;pid=2aa54e8f2&amp;color=0,0,0&amp;vpa=60"/>
          <p:cNvSpPr/>
          <p:nvPr/>
        </p:nvSpPr>
        <p:spPr>
          <a:xfrm>
            <a:off x="2050510" y="4402320"/>
            <a:ext cx="3317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5">
                                            <p:bg/>
                                          </p:spTgt>
                                        </p:tgtEl>
                                        <p:attrNameLst>
                                          <p:attrName>style.visibility</p:attrName>
                                        </p:attrNameLst>
                                      </p:cBhvr>
                                      <p:to>
                                        <p:strVal val="visible"/>
                                      </p:to>
                                    </p:set>
                                    <p:anim calcmode="lin" valueType="num">
                                      <p:cBhvr additive="base">
                                        <p:cTn id="2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5">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
                                            <p:txEl>
                                              <p:pRg st="0" end="0"/>
                                            </p:txEl>
                                          </p:spTgt>
                                        </p:tgtEl>
                                        <p:attrNameLst>
                                          <p:attrName>style.visibility</p:attrName>
                                        </p:attrNameLst>
                                      </p:cBhvr>
                                      <p:to>
                                        <p:strVal val="visible"/>
                                      </p:to>
                                    </p:set>
                                    <p:anim calcmode="lin" valueType="num">
                                      <p:cBhvr additive="base">
                                        <p:cTn id="3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21_1#d4a369a90?vop=1&amp;pid=2aa54e8f2&amp;color=0,0,0&amp;bt=1&amp;bbb=1"/>
          <p:cNvSpPr/>
          <p:nvPr/>
        </p:nvSpPr>
        <p:spPr>
          <a:xfrm>
            <a:off x="832104" y="1078992"/>
            <a:ext cx="10533888" cy="28702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 Ask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right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questions</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Wash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clothes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safely</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climate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crisis</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Some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brands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slowly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practices</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If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prefer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clothes,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consider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choosing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fashion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brands</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Shopping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second-hand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second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piece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clothing</a:t>
            </a:r>
            <a:endParaRPr lang="en-US" altLang="zh-CN" sz="1800" dirty="0"/>
          </a:p>
          <a:p>
            <a:pPr>
              <a:lnSpc>
                <a:spcPts val="32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global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clothing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renting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market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estimated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$1.26</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billion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2019</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#7</a:t>
            </a:r>
            <a:endParaRPr lang="en-US" altLang="zh-CN" sz="1800" dirty="0"/>
          </a:p>
        </p:txBody>
      </p:sp>
      <p:sp>
        <p:nvSpPr>
          <p:cNvPr id="3" name="QM_5_EX.122_1#d4a369a90?vop=1&amp;pid=2aa54e8f2&amp;color=0,0,0&amp;bbb=1"/>
          <p:cNvSpPr/>
          <p:nvPr/>
        </p:nvSpPr>
        <p:spPr>
          <a:xfrm>
            <a:off x="832104" y="3916680"/>
            <a:ext cx="10533888" cy="360680"/>
          </a:xfrm>
          <a:prstGeom prst="rect">
            <a:avLst/>
          </a:prstGeom>
          <a:noFill/>
        </p:spPr>
        <p:txBody>
          <a:bodyPr wrap="none" lIns="0" tIns="0" rIns="0" bIns="0" rtlCol="0" anchor="t"/>
          <a:lstStyle/>
          <a:p>
            <a:pPr algn="l">
              <a:lnSpc>
                <a:spcPts val="32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本文是一篇说明文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文章主要介绍了一些可以减少我们对环境的影响的购物方式</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6_1#dcbcf7be0?vop=1&amp;pid=69d8a94f7&amp;color=0,0,0&amp;bt=1&amp;bbb=1"/>
          <p:cNvSpPr/>
          <p:nvPr/>
        </p:nvSpPr>
        <p:spPr>
          <a:xfrm>
            <a:off x="832104" y="108000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尽管感到疲惫，她仍坚持练习弹钢琴。（even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though引导让步状语从句）</a:t>
            </a:r>
            <a:endParaRPr lang="en-US" altLang="zh-CN" sz="1800" dirty="0"/>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kept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practising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piano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3" name="QB_5_AN.7_1#dcbcf7be0.blank?vop=1&amp;pid=69d8a94f7&amp;color=0,0,0&amp;vpa=5&amp;bbb=1"/>
          <p:cNvSpPr/>
          <p:nvPr/>
        </p:nvSpPr>
        <p:spPr>
          <a:xfrm>
            <a:off x="4647660" y="1447665"/>
            <a:ext cx="5984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even</a:t>
            </a:r>
            <a:endParaRPr lang="en-US" altLang="zh-CN" dirty="0"/>
          </a:p>
        </p:txBody>
      </p:sp>
      <p:sp>
        <p:nvSpPr>
          <p:cNvPr id="4" name="QB_5_AN.8_1#dcbcf7be0.blank?vop=1&amp;pid=69d8a94f7&amp;color=0,0,0&amp;vpa=6&amp;bbb=1"/>
          <p:cNvSpPr/>
          <p:nvPr/>
        </p:nvSpPr>
        <p:spPr>
          <a:xfrm>
            <a:off x="5409660" y="1434965"/>
            <a:ext cx="8016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though</a:t>
            </a:r>
            <a:endParaRPr lang="en-US" altLang="zh-CN" dirty="0"/>
          </a:p>
        </p:txBody>
      </p:sp>
      <p:sp>
        <p:nvSpPr>
          <p:cNvPr id="5" name="QB_5_AN.9_1#dcbcf7be0.blank?vop=1&amp;pid=69d8a94f7&amp;color=0,0,0&amp;vpa=7&amp;bbb=1"/>
          <p:cNvSpPr/>
          <p:nvPr/>
        </p:nvSpPr>
        <p:spPr>
          <a:xfrm>
            <a:off x="6311360" y="1447665"/>
            <a:ext cx="4714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she</a:t>
            </a:r>
            <a:endParaRPr lang="en-US" altLang="zh-CN" dirty="0"/>
          </a:p>
        </p:txBody>
      </p:sp>
      <p:sp>
        <p:nvSpPr>
          <p:cNvPr id="6" name="QB_5_AN.10_1#dcbcf7be0.blank?vop=1&amp;pid=69d8a94f7&amp;color=0,0,0&amp;vpa=8&amp;bbb=1"/>
          <p:cNvSpPr/>
          <p:nvPr/>
        </p:nvSpPr>
        <p:spPr>
          <a:xfrm>
            <a:off x="6882860" y="1447665"/>
            <a:ext cx="4714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felt</a:t>
            </a:r>
            <a:endParaRPr lang="en-US" altLang="zh-CN" dirty="0"/>
          </a:p>
        </p:txBody>
      </p:sp>
      <p:sp>
        <p:nvSpPr>
          <p:cNvPr id="7" name="QB_5_AN.11_1#dcbcf7be0.blank?vop=1&amp;pid=69d8a94f7&amp;color=0,0,0&amp;vpa=9&amp;bbb=1"/>
          <p:cNvSpPr/>
          <p:nvPr/>
        </p:nvSpPr>
        <p:spPr>
          <a:xfrm>
            <a:off x="7479760" y="1447665"/>
            <a:ext cx="15636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tired/exhausted</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5">
                                            <p:bg/>
                                          </p:spTgt>
                                        </p:tgtEl>
                                        <p:attrNameLst>
                                          <p:attrName>style.visibility</p:attrName>
                                        </p:attrNameLst>
                                      </p:cBhvr>
                                      <p:to>
                                        <p:strVal val="visible"/>
                                      </p:to>
                                    </p:set>
                                    <p:anim calcmode="lin" valueType="num">
                                      <p:cBhvr additive="base">
                                        <p:cTn id="2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5">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
                                            <p:txEl>
                                              <p:pRg st="0" end="0"/>
                                            </p:txEl>
                                          </p:spTgt>
                                        </p:tgtEl>
                                        <p:attrNameLst>
                                          <p:attrName>style.visibility</p:attrName>
                                        </p:attrNameLst>
                                      </p:cBhvr>
                                      <p:to>
                                        <p:strVal val="visible"/>
                                      </p:to>
                                    </p:set>
                                    <p:anim calcmode="lin" valueType="num">
                                      <p:cBhvr additive="base">
                                        <p:cTn id="3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bg/>
                                          </p:spTgt>
                                        </p:tgtEl>
                                        <p:attrNameLst>
                                          <p:attrName>style.visibility</p:attrName>
                                        </p:attrNameLst>
                                      </p:cBhvr>
                                      <p:to>
                                        <p:strVal val="visible"/>
                                      </p:to>
                                    </p:set>
                                    <p:anim calcmode="lin" valueType="num">
                                      <p:cBhvr additive="base">
                                        <p:cTn id="3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6">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6">
                                            <p:txEl>
                                              <p:pRg st="0" end="0"/>
                                            </p:txEl>
                                          </p:spTgt>
                                        </p:tgtEl>
                                        <p:attrNameLst>
                                          <p:attrName>style.visibility</p:attrName>
                                        </p:attrNameLst>
                                      </p:cBhvr>
                                      <p:to>
                                        <p:strVal val="visible"/>
                                      </p:to>
                                    </p:set>
                                    <p:anim calcmode="lin" valueType="num">
                                      <p:cBhvr additive="base">
                                        <p:cTn id="4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7">
                                            <p:bg/>
                                          </p:spTgt>
                                        </p:tgtEl>
                                        <p:attrNameLst>
                                          <p:attrName>style.visibility</p:attrName>
                                        </p:attrNameLst>
                                      </p:cBhvr>
                                      <p:to>
                                        <p:strVal val="visible"/>
                                      </p:to>
                                    </p:set>
                                    <p:anim calcmode="lin" valueType="num">
                                      <p:cBhvr additive="base">
                                        <p:cTn id="47"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8" dur="500" fill="hold"/>
                                        <p:tgtEl>
                                          <p:spTgt spid="7">
                                            <p:bg/>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7">
                                            <p:txEl>
                                              <p:pRg st="0" end="0"/>
                                            </p:txEl>
                                          </p:spTgt>
                                        </p:tgtEl>
                                        <p:attrNameLst>
                                          <p:attrName>style.visibility</p:attrName>
                                        </p:attrNameLst>
                                      </p:cBhvr>
                                      <p:to>
                                        <p:strVal val="visible"/>
                                      </p:to>
                                    </p:set>
                                    <p:anim calcmode="lin" valueType="num">
                                      <p:cBhvr additive="base">
                                        <p:cTn id="5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23_1#fd9ae2772?vop=1&amp;pid=d4a369a90&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3" name="QB_6_AN.124_1#fd9ae2772.blank?vop=1&amp;pid=d4a369a90&amp;color=0,0,0&amp;vpa=61"/>
          <p:cNvSpPr/>
          <p:nvPr/>
        </p:nvSpPr>
        <p:spPr>
          <a:xfrm>
            <a:off x="1053560" y="1037082"/>
            <a:ext cx="3190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4" name="QB_6_AS.125_1#fd9ae2772?vop=1&amp;pid=d4a369a90&amp;color=0,0,0&amp;bbb=1&amp;hb=1"/>
          <p:cNvSpPr/>
          <p:nvPr/>
        </p:nvSpPr>
        <p:spPr>
          <a:xfrm>
            <a:off x="832104" y="1490980"/>
            <a:ext cx="10533888" cy="20305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上文“On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fashion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industry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nightmare.In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2018,</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responsible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2.31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billion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greenhouse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emissions,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serious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pollution</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.”说明时</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尚业对环境造成了严重破坏</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，C项（我们无法通过购物摆脱气候危机）承接上文</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，进一步指出我们无法通</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过购物来解决时尚业带来的环境问题</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，其中的shop照应上文中的the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fashion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industry</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，上下文语义衔接自</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然</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，符合语境。故选C项。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4">
                                            <p:txEl>
                                              <p:pRg st="4" end="4"/>
                                            </p:txEl>
                                          </p:spTgt>
                                        </p:tgtEl>
                                        <p:attrNameLst>
                                          <p:attrName>style.visibility</p:attrName>
                                        </p:attrNameLst>
                                      </p:cBhvr>
                                      <p:to>
                                        <p:strVal val="visible"/>
                                      </p:to>
                                    </p:set>
                                    <p:anim calcmode="lin" valueType="num">
                                      <p:cBhvr additive="base">
                                        <p:cTn id="37"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26_1#16fe4973f?vop=1&amp;pid=d4a369a90&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3" name="QB_6_AN.127_1#16fe4973f.blank?vop=1&amp;pid=d4a369a90&amp;color=0,0,0&amp;vpa=62"/>
          <p:cNvSpPr/>
          <p:nvPr/>
        </p:nvSpPr>
        <p:spPr>
          <a:xfrm>
            <a:off x="1066260" y="1037082"/>
            <a:ext cx="2936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a:t>
            </a:r>
            <a:endParaRPr lang="en-US" altLang="zh-CN" dirty="0"/>
          </a:p>
        </p:txBody>
      </p:sp>
      <p:sp>
        <p:nvSpPr>
          <p:cNvPr id="4" name="QB_6_AS.128_1#16fe4973f?vop=1&amp;pid=d4a369a90&amp;color=0,0,0&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根据小标题Go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second-hand可知，本段建议买二手商品。F项</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（购买二手商品是给一件衣服第二次生命的</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好方法</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）呼应小标题，下文“But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search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offerings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second-hand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store</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.”就具体做法作出说明，上下文语义连贯，符合语境。故选F项。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29_1#6bf27f05e?vop=1&amp;pid=d4a369a90&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3" name="QB_6_AN.130_1#6bf27f05e.blank?vop=1&amp;pid=d4a369a90&amp;color=0,0,0&amp;vpa=63"/>
          <p:cNvSpPr/>
          <p:nvPr/>
        </p:nvSpPr>
        <p:spPr>
          <a:xfrm>
            <a:off x="1040860" y="1037082"/>
            <a:ext cx="3317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G</a:t>
            </a:r>
            <a:endParaRPr lang="en-US" altLang="zh-CN" dirty="0"/>
          </a:p>
        </p:txBody>
      </p:sp>
      <p:sp>
        <p:nvSpPr>
          <p:cNvPr id="4" name="QB_6_AS.131_1#6bf27f05e?vop=1&amp;pid=d4a369a90&amp;color=0,0,0&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下文“according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market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IMARC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projected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$2.08</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billion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2025</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”提</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供了关于服装租赁市场规模的数据</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，G项（据估计，2019年全球服装租赁市场的价值为12.6亿美元</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）也提</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供了相关数据</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，与下文构成并列关系，共同说明服装租赁市场的规模和发展趋势。故选G项。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32_1#a6354f3d8?vop=1&amp;pid=d4a369a90&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3" name="QB_6_AN.133_1#a6354f3d8.blank?vop=1&amp;pid=d4a369a90&amp;color=0,0,0&amp;vpa=64"/>
          <p:cNvSpPr/>
          <p:nvPr/>
        </p:nvSpPr>
        <p:spPr>
          <a:xfrm>
            <a:off x="1040860" y="1037082"/>
            <a:ext cx="3317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4" name="QB_6_AS.134_1#a6354f3d8?vop=1&amp;pid=d4a369a90&amp;color=0,0,0&amp;bbb=1&amp;hb=1"/>
          <p:cNvSpPr/>
          <p:nvPr/>
        </p:nvSpPr>
        <p:spPr>
          <a:xfrm>
            <a:off x="832104" y="1490980"/>
            <a:ext cx="10533888" cy="20305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上文“Much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clothing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industry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results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enormous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numbers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cheaply-made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products</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.”说明快时尚品牌造成了大量浪费，D项（一些品牌正在慢慢改变它们的做法</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）与上文构成转折关</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系</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，指出并非所有品牌都如此，有些品牌正在改变它们的做法，下文“They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produce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fewer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collections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prioritise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sustainable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production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practices.”是对这些品牌的具体做法的说明</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，上下文衔接自</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然</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，符合语境。故选D项。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4">
                                            <p:txEl>
                                              <p:pRg st="4" end="4"/>
                                            </p:txEl>
                                          </p:spTgt>
                                        </p:tgtEl>
                                        <p:attrNameLst>
                                          <p:attrName>style.visibility</p:attrName>
                                        </p:attrNameLst>
                                      </p:cBhvr>
                                      <p:to>
                                        <p:strVal val="visible"/>
                                      </p:to>
                                    </p:set>
                                    <p:anim calcmode="lin" valueType="num">
                                      <p:cBhvr additive="base">
                                        <p:cTn id="37"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35_1#4077681b7?vop=1&amp;pid=d4a369a90&amp;color=0,0,0&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3" name="QB_6_AN.136_1#4077681b7.blank?vop=1&amp;pid=d4a369a90&amp;color=0,0,0&amp;vpa=65"/>
          <p:cNvSpPr/>
          <p:nvPr/>
        </p:nvSpPr>
        <p:spPr>
          <a:xfrm>
            <a:off x="1040860" y="1037082"/>
            <a:ext cx="3317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4" name="QB_6_AS.137_1#4077681b7?vop=1&amp;pid=d4a369a90&amp;color=0,0,0&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根据下文“Before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buying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online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sourcing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producing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practices,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responsibility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efforts.”可知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，本段建议在购买前对品牌进行深入</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了解</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。A项（问正确的问题）是对下文建议的概括，即要提前了解品牌信息，符合语境。故选A项。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5_BD#7a6b79732?pid=2aa54e8f2&amp;color=0,0,0&amp;bt=1&amp;bbb=1&amp;hb=1"/>
          <p:cNvSpPr/>
          <p:nvPr/>
        </p:nvSpPr>
        <p:spPr>
          <a:xfrm>
            <a:off x="832104" y="1080000"/>
            <a:ext cx="10533888" cy="1608455"/>
          </a:xfrm>
          <a:prstGeom prst="rect">
            <a:avLst/>
          </a:prstGeom>
          <a:noFill/>
        </p:spPr>
        <p:txBody>
          <a:bodyPr wrap="none" lIns="0" tIns="0" rIns="0" bIns="0" rtlCol="0" anchor="t"/>
          <a:lstStyle/>
          <a:p>
            <a:pPr algn="l">
              <a:lnSpc>
                <a:spcPts val="33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经典上分</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Remember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cool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cool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enough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anyone</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a:t>
            </a:r>
            <a:endParaRPr lang="en-US" altLang="zh-CN" sz="1800" dirty="0"/>
          </a:p>
          <a:p>
            <a:pPr>
              <a:lnSpc>
                <a:spcPts val="31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记住</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无论你觉得自己有多优秀</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你也永远没有资格轻视任何人</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永远</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保罗</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沃克</a:t>
            </a:r>
            <a:endParaRPr lang="en-US" altLang="zh-CN" dirty="0"/>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12_1#f0e48339a?vop=1&amp;pid=69d8a94f7&amp;color=0,0,0&amp;bt=1&amp;bbb=1"/>
          <p:cNvSpPr/>
          <p:nvPr/>
        </p:nvSpPr>
        <p:spPr>
          <a:xfrm>
            <a:off x="832104" y="108000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大多数人认识到限制人口增长的重要性。（majority）</a:t>
            </a:r>
            <a:endParaRPr lang="en-US" altLang="zh-CN" sz="1800" dirty="0"/>
          </a:p>
          <a:p>
            <a:pPr>
              <a:lnSpc>
                <a:spcPts val="3100"/>
              </a:lnSpc>
            </a:pP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realise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limiting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population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growth.</a:t>
            </a:r>
            <a:endParaRPr lang="en-US" altLang="zh-CN" sz="1800" dirty="0"/>
          </a:p>
        </p:txBody>
      </p:sp>
      <p:sp>
        <p:nvSpPr>
          <p:cNvPr id="3" name="QB_5_AN.13_1#f0e48339a.blank?vop=1&amp;pid=69d8a94f7&amp;color=0,0,0&amp;vpa=10&amp;bbb=1"/>
          <p:cNvSpPr/>
          <p:nvPr/>
        </p:nvSpPr>
        <p:spPr>
          <a:xfrm>
            <a:off x="837660" y="1447665"/>
            <a:ext cx="7508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The/A</a:t>
            </a:r>
            <a:endParaRPr lang="en-US" altLang="zh-CN" dirty="0"/>
          </a:p>
        </p:txBody>
      </p:sp>
      <p:sp>
        <p:nvSpPr>
          <p:cNvPr id="4" name="QB_5_AN.14_1#f0e48339a.blank?vop=1&amp;pid=69d8a94f7&amp;color=0,0,0&amp;vpa=11&amp;bbb=1"/>
          <p:cNvSpPr/>
          <p:nvPr/>
        </p:nvSpPr>
        <p:spPr>
          <a:xfrm>
            <a:off x="1764760" y="1434965"/>
            <a:ext cx="9413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majority</a:t>
            </a:r>
            <a:endParaRPr lang="en-US" altLang="zh-CN" dirty="0"/>
          </a:p>
        </p:txBody>
      </p:sp>
      <p:sp>
        <p:nvSpPr>
          <p:cNvPr id="5" name="QB_5_AN.15_1#f0e48339a.blank?vop=1&amp;pid=69d8a94f7&amp;color=0,0,0&amp;vpa=12&amp;bbb=1"/>
          <p:cNvSpPr/>
          <p:nvPr/>
        </p:nvSpPr>
        <p:spPr>
          <a:xfrm>
            <a:off x="2856960" y="1447665"/>
            <a:ext cx="3571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of</a:t>
            </a:r>
            <a:endParaRPr lang="en-US" altLang="zh-CN" dirty="0"/>
          </a:p>
        </p:txBody>
      </p:sp>
      <p:sp>
        <p:nvSpPr>
          <p:cNvPr id="6" name="QB_5_AN.16_1#f0e48339a.blank?vop=1&amp;pid=69d8a94f7&amp;color=0,0,0&amp;vpa=13&amp;bbb=1"/>
          <p:cNvSpPr/>
          <p:nvPr/>
        </p:nvSpPr>
        <p:spPr>
          <a:xfrm>
            <a:off x="3339560" y="1434965"/>
            <a:ext cx="7762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people</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5">
                                            <p:bg/>
                                          </p:spTgt>
                                        </p:tgtEl>
                                        <p:attrNameLst>
                                          <p:attrName>style.visibility</p:attrName>
                                        </p:attrNameLst>
                                      </p:cBhvr>
                                      <p:to>
                                        <p:strVal val="visible"/>
                                      </p:to>
                                    </p:set>
                                    <p:anim calcmode="lin" valueType="num">
                                      <p:cBhvr additive="base">
                                        <p:cTn id="2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5">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
                                            <p:txEl>
                                              <p:pRg st="0" end="0"/>
                                            </p:txEl>
                                          </p:spTgt>
                                        </p:tgtEl>
                                        <p:attrNameLst>
                                          <p:attrName>style.visibility</p:attrName>
                                        </p:attrNameLst>
                                      </p:cBhvr>
                                      <p:to>
                                        <p:strVal val="visible"/>
                                      </p:to>
                                    </p:set>
                                    <p:anim calcmode="lin" valueType="num">
                                      <p:cBhvr additive="base">
                                        <p:cTn id="3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bg/>
                                          </p:spTgt>
                                        </p:tgtEl>
                                        <p:attrNameLst>
                                          <p:attrName>style.visibility</p:attrName>
                                        </p:attrNameLst>
                                      </p:cBhvr>
                                      <p:to>
                                        <p:strVal val="visible"/>
                                      </p:to>
                                    </p:set>
                                    <p:anim calcmode="lin" valueType="num">
                                      <p:cBhvr additive="base">
                                        <p:cTn id="3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6">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6">
                                            <p:txEl>
                                              <p:pRg st="0" end="0"/>
                                            </p:txEl>
                                          </p:spTgt>
                                        </p:tgtEl>
                                        <p:attrNameLst>
                                          <p:attrName>style.visibility</p:attrName>
                                        </p:attrNameLst>
                                      </p:cBhvr>
                                      <p:to>
                                        <p:strVal val="visible"/>
                                      </p:to>
                                    </p:set>
                                    <p:anim calcmode="lin" valueType="num">
                                      <p:cBhvr additive="base">
                                        <p:cTn id="4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17_1#ee3a0915b?vop=1&amp;pid=69d8a94f7&amp;color=0,0,0&amp;bt=1&amp;bbb=1"/>
          <p:cNvSpPr/>
          <p:nvPr/>
        </p:nvSpPr>
        <p:spPr>
          <a:xfrm>
            <a:off x="832104" y="108000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我们应减少塑料使用以保护海洋。（cut）</a:t>
            </a:r>
            <a:r>
              <a:rPr lang="en-US" altLang="zh-CN" sz="18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「小作文·人与自然之环境保护」</a:t>
            </a:r>
            <a:endParaRPr lang="en-US" altLang="zh-CN" sz="1800" dirty="0"/>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plastic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ocean.</a:t>
            </a:r>
            <a:endParaRPr lang="en-US" altLang="zh-CN" sz="1800" dirty="0"/>
          </a:p>
        </p:txBody>
      </p:sp>
      <p:sp>
        <p:nvSpPr>
          <p:cNvPr id="3" name="QB_5_AN.18_1#ee3a0915b.blank?vop=1&amp;pid=69d8a94f7&amp;color=0,0,0&amp;vpa=14&amp;bbb=1"/>
          <p:cNvSpPr/>
          <p:nvPr/>
        </p:nvSpPr>
        <p:spPr>
          <a:xfrm>
            <a:off x="1949672" y="1447665"/>
            <a:ext cx="4460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cut</a:t>
            </a:r>
            <a:endParaRPr lang="en-US" altLang="zh-CN" dirty="0"/>
          </a:p>
        </p:txBody>
      </p:sp>
      <p:sp>
        <p:nvSpPr>
          <p:cNvPr id="4" name="QB_5_AN.19_1#ee3a0915b.blank?vop=1&amp;pid=69d8a94f7&amp;color=0,0,0&amp;vpa=15&amp;bbb=1"/>
          <p:cNvSpPr/>
          <p:nvPr/>
        </p:nvSpPr>
        <p:spPr>
          <a:xfrm>
            <a:off x="2559272" y="1447665"/>
            <a:ext cx="11699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back/down</a:t>
            </a:r>
            <a:endParaRPr lang="en-US" altLang="zh-CN" dirty="0"/>
          </a:p>
        </p:txBody>
      </p:sp>
      <p:sp>
        <p:nvSpPr>
          <p:cNvPr id="5" name="QB_5_AN.20_1#ee3a0915b.blank?vop=1&amp;pid=69d8a94f7&amp;color=0,0,0&amp;vpa=16&amp;bbb=1"/>
          <p:cNvSpPr/>
          <p:nvPr/>
        </p:nvSpPr>
        <p:spPr>
          <a:xfrm>
            <a:off x="3918172" y="1447665"/>
            <a:ext cx="3952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on</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5">
                                            <p:bg/>
                                          </p:spTgt>
                                        </p:tgtEl>
                                        <p:attrNameLst>
                                          <p:attrName>style.visibility</p:attrName>
                                        </p:attrNameLst>
                                      </p:cBhvr>
                                      <p:to>
                                        <p:strVal val="visible"/>
                                      </p:to>
                                    </p:set>
                                    <p:anim calcmode="lin" valueType="num">
                                      <p:cBhvr additive="base">
                                        <p:cTn id="2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5">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
                                            <p:txEl>
                                              <p:pRg st="0" end="0"/>
                                            </p:txEl>
                                          </p:spTgt>
                                        </p:tgtEl>
                                        <p:attrNameLst>
                                          <p:attrName>style.visibility</p:attrName>
                                        </p:attrNameLst>
                                      </p:cBhvr>
                                      <p:to>
                                        <p:strVal val="visible"/>
                                      </p:to>
                                    </p:set>
                                    <p:anim calcmode="lin" valueType="num">
                                      <p:cBhvr additive="base">
                                        <p:cTn id="3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21_1#1adf46f37?vop=1&amp;pid=69d8a94f7&amp;color=0,0,0&amp;bt=1&amp;bbb=1"/>
          <p:cNvSpPr/>
          <p:nvPr/>
        </p:nvSpPr>
        <p:spPr>
          <a:xfrm>
            <a:off x="832104" y="108000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丹顶鹤是中国文化里一个积极的象征，象征着长寿。（indicate）</a:t>
            </a:r>
            <a:endParaRPr lang="en-US" altLang="zh-CN" sz="1800" dirty="0"/>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red-crowned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crane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positive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symbol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3" name="QB_5_AN.22_1#1adf46f37.blank?vop=1&amp;pid=69d8a94f7&amp;color=0,0,0&amp;vpa=17&amp;bbb=1"/>
          <p:cNvSpPr/>
          <p:nvPr/>
        </p:nvSpPr>
        <p:spPr>
          <a:xfrm>
            <a:off x="7244810" y="1434965"/>
            <a:ext cx="10810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indicating</a:t>
            </a:r>
            <a:endParaRPr lang="en-US" altLang="zh-CN" dirty="0"/>
          </a:p>
        </p:txBody>
      </p:sp>
      <p:sp>
        <p:nvSpPr>
          <p:cNvPr id="4" name="QB_5_AN.23_1#1adf46f37.blank?vop=1&amp;pid=69d8a94f7&amp;color=0,0,0&amp;vpa=18"/>
          <p:cNvSpPr/>
          <p:nvPr/>
        </p:nvSpPr>
        <p:spPr>
          <a:xfrm>
            <a:off x="8514810" y="1447665"/>
            <a:ext cx="2682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5" name="QB_5_AN.24_1#1adf46f37.blank?vop=1&amp;pid=69d8a94f7&amp;color=0,0,0&amp;vpa=19&amp;bbb=1"/>
          <p:cNvSpPr/>
          <p:nvPr/>
        </p:nvSpPr>
        <p:spPr>
          <a:xfrm>
            <a:off x="8933910" y="1434965"/>
            <a:ext cx="5730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long</a:t>
            </a:r>
            <a:endParaRPr lang="en-US" altLang="zh-CN" dirty="0"/>
          </a:p>
        </p:txBody>
      </p:sp>
      <p:sp>
        <p:nvSpPr>
          <p:cNvPr id="6" name="QB_5_AN.25_1#1adf46f37.blank?vop=1&amp;pid=69d8a94f7&amp;color=0,0,0&amp;vpa=20&amp;bbb=1"/>
          <p:cNvSpPr/>
          <p:nvPr/>
        </p:nvSpPr>
        <p:spPr>
          <a:xfrm>
            <a:off x="9607010" y="1447665"/>
            <a:ext cx="4714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life</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5">
                                            <p:bg/>
                                          </p:spTgt>
                                        </p:tgtEl>
                                        <p:attrNameLst>
                                          <p:attrName>style.visibility</p:attrName>
                                        </p:attrNameLst>
                                      </p:cBhvr>
                                      <p:to>
                                        <p:strVal val="visible"/>
                                      </p:to>
                                    </p:set>
                                    <p:anim calcmode="lin" valueType="num">
                                      <p:cBhvr additive="base">
                                        <p:cTn id="2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5">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
                                            <p:txEl>
                                              <p:pRg st="0" end="0"/>
                                            </p:txEl>
                                          </p:spTgt>
                                        </p:tgtEl>
                                        <p:attrNameLst>
                                          <p:attrName>style.visibility</p:attrName>
                                        </p:attrNameLst>
                                      </p:cBhvr>
                                      <p:to>
                                        <p:strVal val="visible"/>
                                      </p:to>
                                    </p:set>
                                    <p:anim calcmode="lin" valueType="num">
                                      <p:cBhvr additive="base">
                                        <p:cTn id="3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bg/>
                                          </p:spTgt>
                                        </p:tgtEl>
                                        <p:attrNameLst>
                                          <p:attrName>style.visibility</p:attrName>
                                        </p:attrNameLst>
                                      </p:cBhvr>
                                      <p:to>
                                        <p:strVal val="visible"/>
                                      </p:to>
                                    </p:set>
                                    <p:anim calcmode="lin" valueType="num">
                                      <p:cBhvr additive="base">
                                        <p:cTn id="3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6">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6">
                                            <p:txEl>
                                              <p:pRg st="0" end="0"/>
                                            </p:txEl>
                                          </p:spTgt>
                                        </p:tgtEl>
                                        <p:attrNameLst>
                                          <p:attrName>style.visibility</p:attrName>
                                        </p:attrNameLst>
                                      </p:cBhvr>
                                      <p:to>
                                        <p:strVal val="visible"/>
                                      </p:to>
                                    </p:set>
                                    <p:anim calcmode="lin" valueType="num">
                                      <p:cBhvr additive="base">
                                        <p:cTn id="4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0a03ec5ba?pid=c201a756f&amp;color=0,160,175&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语法填空</a:t>
            </a:r>
            <a:endParaRPr lang="en-US" altLang="zh-CN" sz="2200" dirty="0"/>
          </a:p>
        </p:txBody>
      </p:sp>
      <p:sp>
        <p:nvSpPr>
          <p:cNvPr id="3" name="QM_5_BD.26_1#896f97ee4?vop=1&amp;pid=0a03ec5ba&amp;color=0,0,0&amp;bbb=1&amp;hb=1"/>
          <p:cNvSpPr/>
          <p:nvPr/>
        </p:nvSpPr>
        <p:spPr>
          <a:xfrm>
            <a:off x="832104" y="1422400"/>
            <a:ext cx="10533888" cy="46101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体裁：说明文 | 主题：国家公园的重要性 | 词数：约205 | 难度：适中 | 建议用时：</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8分钟</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zh-CN" altLang="en-US"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湖北部分名校</a:t>
            </a: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2025</a:t>
            </a:r>
            <a:r>
              <a:rPr lang="zh-CN" altLang="en-US"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期中</a:t>
            </a: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阅读下面短文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在空白处填入1</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个适当的单词或括号内单词的正确形式。</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Nowadays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choose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escape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（explore</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allows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animals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across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beautiful）.Of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course,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possible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national</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parks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pollution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overdevelopment,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governments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established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national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parks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features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wildlife.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Sanjiangyuan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National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Qinghai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2021</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altitude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contains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source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Yangtze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Lancang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River</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Yellow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birds,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along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animals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ct val="150000"/>
              </a:lnSpc>
            </a:pPr>
            <a:endParaRPr lang="en-US" altLang="zh-CN" dirty="0"/>
          </a:p>
        </p:txBody>
      </p:sp>
      <p:sp>
        <p:nvSpPr>
          <p:cNvPr id="4" name="QM_5_AN.27_1#896f97ee4.blank?vop=1&amp;pid=0a03ec5ba&amp;color=0,0,0&amp;vpa=21&amp;bbb=1"/>
          <p:cNvSpPr/>
          <p:nvPr/>
        </p:nvSpPr>
        <p:spPr>
          <a:xfrm>
            <a:off x="8267160" y="2217420"/>
            <a:ext cx="10810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Exploring</a:t>
            </a:r>
            <a:endParaRPr lang="en-US" altLang="zh-CN" dirty="0"/>
          </a:p>
        </p:txBody>
      </p:sp>
      <p:sp>
        <p:nvSpPr>
          <p:cNvPr id="5" name="QM_5_AN.28_1#896f97ee4.blank?vop=1&amp;pid=0a03ec5ba&amp;color=0,0,0&amp;vpa=22&amp;bbb=1"/>
          <p:cNvSpPr/>
          <p:nvPr/>
        </p:nvSpPr>
        <p:spPr>
          <a:xfrm>
            <a:off x="9378410" y="2636520"/>
            <a:ext cx="7762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beauty</a:t>
            </a:r>
            <a:endParaRPr lang="en-US" altLang="zh-CN" dirty="0"/>
          </a:p>
        </p:txBody>
      </p:sp>
      <p:sp>
        <p:nvSpPr>
          <p:cNvPr id="6" name="QM_5_AN.29_1#896f97ee4.blank?vop=1&amp;pid=0a03ec5ba&amp;color=0,0,0&amp;vpa=23&amp;bbb=1"/>
          <p:cNvSpPr/>
          <p:nvPr/>
        </p:nvSpPr>
        <p:spPr>
          <a:xfrm>
            <a:off x="10667460" y="3055620"/>
            <a:ext cx="5603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why</a:t>
            </a:r>
            <a:endParaRPr lang="en-US" altLang="zh-CN" dirty="0"/>
          </a:p>
        </p:txBody>
      </p:sp>
      <p:sp>
        <p:nvSpPr>
          <p:cNvPr id="7" name="QM_5_AN.30_1#896f97ee4.blank?vop=1&amp;pid=0a03ec5ba&amp;color=0,0,0&amp;vpa=24&amp;bbb=1"/>
          <p:cNvSpPr/>
          <p:nvPr/>
        </p:nvSpPr>
        <p:spPr>
          <a:xfrm>
            <a:off x="2241010" y="3906520"/>
            <a:ext cx="5730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with</a:t>
            </a:r>
            <a:endParaRPr lang="en-US" altLang="zh-CN" dirty="0"/>
          </a:p>
        </p:txBody>
      </p:sp>
      <p:sp>
        <p:nvSpPr>
          <p:cNvPr id="8" name="QM_5_AN.31_1#896f97ee4.blank?vop=1&amp;pid=0a03ec5ba&amp;color=0,0,0&amp;vpa=25&amp;bbb=1"/>
          <p:cNvSpPr/>
          <p:nvPr/>
        </p:nvSpPr>
        <p:spPr>
          <a:xfrm>
            <a:off x="4660360" y="4744720"/>
            <a:ext cx="890588" cy="370205"/>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was</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set</a:t>
            </a:r>
            <a:endParaRPr lang="en-US" altLang="zh-CN" dirty="0"/>
          </a:p>
        </p:txBody>
      </p:sp>
      <p:sp>
        <p:nvSpPr>
          <p:cNvPr id="9" name="QM_5_AN.32_1#896f97ee4.blank?vop=1&amp;pid=0a03ec5ba&amp;color=0,0,0&amp;vpa=26"/>
          <p:cNvSpPr/>
          <p:nvPr/>
        </p:nvSpPr>
        <p:spPr>
          <a:xfrm>
            <a:off x="3212560" y="5163820"/>
            <a:ext cx="2682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6">
                                            <p:bg/>
                                          </p:spTgt>
                                        </p:tgtEl>
                                        <p:attrNameLst>
                                          <p:attrName>style.visibility</p:attrName>
                                        </p:attrNameLst>
                                      </p:cBhvr>
                                      <p:to>
                                        <p:strVal val="visible"/>
                                      </p:to>
                                    </p:set>
                                    <p:anim calcmode="lin" valueType="num">
                                      <p:cBhvr additive="base">
                                        <p:cTn id="2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6">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6">
                                            <p:txEl>
                                              <p:pRg st="0" end="0"/>
                                            </p:txEl>
                                          </p:spTgt>
                                        </p:tgtEl>
                                        <p:attrNameLst>
                                          <p:attrName>style.visibility</p:attrName>
                                        </p:attrNameLst>
                                      </p:cBhvr>
                                      <p:to>
                                        <p:strVal val="visible"/>
                                      </p:to>
                                    </p:set>
                                    <p:anim calcmode="lin" valueType="num">
                                      <p:cBhvr additive="base">
                                        <p:cTn id="3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7">
                                            <p:bg/>
                                          </p:spTgt>
                                        </p:tgtEl>
                                        <p:attrNameLst>
                                          <p:attrName>style.visibility</p:attrName>
                                        </p:attrNameLst>
                                      </p:cBhvr>
                                      <p:to>
                                        <p:strVal val="visible"/>
                                      </p:to>
                                    </p:set>
                                    <p:anim calcmode="lin" valueType="num">
                                      <p:cBhvr additive="base">
                                        <p:cTn id="37" dur="500" fill="hold"/>
                                        <p:tgtEl>
                                          <p:spTgt spid="7">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7">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7">
                                            <p:txEl>
                                              <p:pRg st="0" end="0"/>
                                            </p:txEl>
                                          </p:spTgt>
                                        </p:tgtEl>
                                        <p:attrNameLst>
                                          <p:attrName>style.visibility</p:attrName>
                                        </p:attrNameLst>
                                      </p:cBhvr>
                                      <p:to>
                                        <p:strVal val="visible"/>
                                      </p:to>
                                    </p:set>
                                    <p:anim calcmode="lin" valueType="num">
                                      <p:cBhvr additive="base">
                                        <p:cTn id="4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 calcmode="lin" valueType="num">
                                      <p:cBhvr additive="base">
                                        <p:cTn id="47" dur="500" fill="hold"/>
                                        <p:tgtEl>
                                          <p:spTgt spid="8">
                                            <p:bg/>
                                          </p:spTgt>
                                        </p:tgtEl>
                                        <p:attrNameLst>
                                          <p:attrName>ppt_x</p:attrName>
                                        </p:attrNameLst>
                                      </p:cBhvr>
                                      <p:tavLst>
                                        <p:tav tm="0">
                                          <p:val>
                                            <p:strVal val="#ppt_x"/>
                                          </p:val>
                                        </p:tav>
                                        <p:tav tm="100000">
                                          <p:val>
                                            <p:strVal val="#ppt_x"/>
                                          </p:val>
                                        </p:tav>
                                      </p:tavLst>
                                    </p:anim>
                                    <p:anim calcmode="lin" valueType="num">
                                      <p:cBhvr additive="base">
                                        <p:cTn id="48" dur="500" fill="hold"/>
                                        <p:tgtEl>
                                          <p:spTgt spid="8">
                                            <p:bg/>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8">
                                            <p:txEl>
                                              <p:pRg st="0" end="0"/>
                                            </p:txEl>
                                          </p:spTgt>
                                        </p:tgtEl>
                                        <p:attrNameLst>
                                          <p:attrName>style.visibility</p:attrName>
                                        </p:attrNameLst>
                                      </p:cBhvr>
                                      <p:to>
                                        <p:strVal val="visible"/>
                                      </p:to>
                                    </p:set>
                                    <p:anim calcmode="lin" valueType="num">
                                      <p:cBhvr additive="base">
                                        <p:cTn id="51"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grpId="0" nodeType="clickEffect">
                                  <p:stCondLst>
                                    <p:cond delay="0"/>
                                  </p:stCondLst>
                                  <p:childTnLst>
                                    <p:set>
                                      <p:cBhvr>
                                        <p:cTn id="56" dur="1" fill="hold">
                                          <p:stCondLst>
                                            <p:cond delay="0"/>
                                          </p:stCondLst>
                                        </p:cTn>
                                        <p:tgtEl>
                                          <p:spTgt spid="9">
                                            <p:bg/>
                                          </p:spTgt>
                                        </p:tgtEl>
                                        <p:attrNameLst>
                                          <p:attrName>style.visibility</p:attrName>
                                        </p:attrNameLst>
                                      </p:cBhvr>
                                      <p:to>
                                        <p:strVal val="visible"/>
                                      </p:to>
                                    </p:set>
                                    <p:anim calcmode="lin" valueType="num">
                                      <p:cBhvr additive="base">
                                        <p:cTn id="57" dur="500" fill="hold"/>
                                        <p:tgtEl>
                                          <p:spTgt spid="9">
                                            <p:bg/>
                                          </p:spTgt>
                                        </p:tgtEl>
                                        <p:attrNameLst>
                                          <p:attrName>ppt_x</p:attrName>
                                        </p:attrNameLst>
                                      </p:cBhvr>
                                      <p:tavLst>
                                        <p:tav tm="0">
                                          <p:val>
                                            <p:strVal val="#ppt_x"/>
                                          </p:val>
                                        </p:tav>
                                        <p:tav tm="100000">
                                          <p:val>
                                            <p:strVal val="#ppt_x"/>
                                          </p:val>
                                        </p:tav>
                                      </p:tavLst>
                                    </p:anim>
                                    <p:anim calcmode="lin" valueType="num">
                                      <p:cBhvr additive="base">
                                        <p:cTn id="58" dur="500" fill="hold"/>
                                        <p:tgtEl>
                                          <p:spTgt spid="9">
                                            <p:bg/>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9">
                                            <p:txEl>
                                              <p:pRg st="0" end="0"/>
                                            </p:txEl>
                                          </p:spTgt>
                                        </p:tgtEl>
                                        <p:attrNameLst>
                                          <p:attrName>style.visibility</p:attrName>
                                        </p:attrNameLst>
                                      </p:cBhvr>
                                      <p:to>
                                        <p:strVal val="visible"/>
                                      </p:to>
                                    </p:set>
                                    <p:anim calcmode="lin" valueType="num">
                                      <p:cBhvr additive="base">
                                        <p:cTn id="61"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7" grpId="0" animBg="1" build="p"/>
      <p:bldP spid="8" grpId="0" animBg="1" build="p"/>
      <p:bldP spid="9"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26_1#896f97ee4?vop=1&amp;pid=0a03ec5ba&amp;color=0,0,0&amp;bbb=1&amp;hb=1"/>
          <p:cNvSpPr/>
          <p:nvPr/>
        </p:nvSpPr>
        <p:spPr>
          <a:xfrm>
            <a:off x="832104" y="1080001"/>
            <a:ext cx="10533888" cy="2442210"/>
          </a:xfrm>
          <a:prstGeom prst="rect">
            <a:avLst/>
          </a:prstGeom>
          <a:noFill/>
        </p:spPr>
        <p:txBody>
          <a:bodyPr wrap="none" lIns="0" tIns="0" rIns="0" bIns="0" rtlCol="0" anchor="t"/>
          <a:lstStyle/>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Tibetan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antelopes,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（wolf）,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snow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leopards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foxes.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reserve</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development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strictly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forbidden,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permitted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development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monitored.</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media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attention,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supporting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eco-friendly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development.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Today,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national</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parks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generation;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generation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 </a:t>
            </a:r>
            <a:endPar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#1.1.3</a:t>
            </a:r>
            <a:endParaRPr lang="en-US" altLang="zh-CN" dirty="0"/>
          </a:p>
        </p:txBody>
      </p:sp>
      <p:sp>
        <p:nvSpPr>
          <p:cNvPr id="3" name="QM_5_EX.37_1#896f97ee4?vop=1&amp;pid=0a03ec5ba&amp;color=0,0,0&amp;bbb=1"/>
          <p:cNvSpPr/>
          <p:nvPr/>
        </p:nvSpPr>
        <p:spPr>
          <a:xfrm>
            <a:off x="832104" y="3507105"/>
            <a:ext cx="10533888" cy="360680"/>
          </a:xfrm>
          <a:prstGeom prst="rect">
            <a:avLst/>
          </a:prstGeom>
          <a:noFill/>
        </p:spPr>
        <p:txBody>
          <a:bodyPr wrap="none" lIns="0" tIns="0" rIns="0" bIns="0" rtlCol="0" anchor="t"/>
          <a:lstStyle/>
          <a:p>
            <a:pPr algn="l">
              <a:lnSpc>
                <a:spcPts val="32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本文是一篇说明文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文章主要阐述了国家公园的重要性</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4" name="QM_5_AN.33_1#896f97ee4.blank?vop=1&amp;pid=0a03ec5ba&amp;color=0,0,0&amp;vpa=27&amp;bbb=1"/>
          <p:cNvSpPr/>
          <p:nvPr/>
        </p:nvSpPr>
        <p:spPr>
          <a:xfrm>
            <a:off x="3420396" y="1049521"/>
            <a:ext cx="8143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wolves</a:t>
            </a:r>
            <a:endParaRPr lang="en-US" altLang="zh-CN" dirty="0"/>
          </a:p>
        </p:txBody>
      </p:sp>
      <p:sp>
        <p:nvSpPr>
          <p:cNvPr id="5" name="QM_5_AN.34_1#896f97ee4.blank?vop=1&amp;pid=0a03ec5ba&amp;color=0,0,0&amp;vpa=28&amp;bbb=1"/>
          <p:cNvSpPr/>
          <p:nvPr/>
        </p:nvSpPr>
        <p:spPr>
          <a:xfrm>
            <a:off x="7936960" y="1455921"/>
            <a:ext cx="8143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closely</a:t>
            </a:r>
            <a:endParaRPr lang="en-US" altLang="zh-CN" dirty="0"/>
          </a:p>
        </p:txBody>
      </p:sp>
      <p:sp>
        <p:nvSpPr>
          <p:cNvPr id="6" name="QM_5_AN.35_1#896f97ee4.blank?vop=1&amp;pid=0a03ec5ba&amp;color=0,0,0&amp;vpa=29&amp;bbb=1"/>
          <p:cNvSpPr/>
          <p:nvPr/>
        </p:nvSpPr>
        <p:spPr>
          <a:xfrm>
            <a:off x="5890101" y="1887721"/>
            <a:ext cx="1157288" cy="370205"/>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has</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drawn</a:t>
            </a:r>
            <a:endParaRPr lang="en-US" altLang="zh-CN" dirty="0"/>
          </a:p>
        </p:txBody>
      </p:sp>
      <p:sp>
        <p:nvSpPr>
          <p:cNvPr id="7" name="QM_5_AN.36_1#896f97ee4.blank?vop=1&amp;pid=0a03ec5ba&amp;color=0,0,0&amp;vpa=30&amp;bbb=1"/>
          <p:cNvSpPr/>
          <p:nvPr/>
        </p:nvSpPr>
        <p:spPr>
          <a:xfrm>
            <a:off x="850360" y="3124066"/>
            <a:ext cx="954088" cy="351155"/>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come</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6">
                                            <p:bg/>
                                          </p:spTgt>
                                        </p:tgtEl>
                                        <p:attrNameLst>
                                          <p:attrName>style.visibility</p:attrName>
                                        </p:attrNameLst>
                                      </p:cBhvr>
                                      <p:to>
                                        <p:strVal val="visible"/>
                                      </p:to>
                                    </p:set>
                                    <p:anim calcmode="lin" valueType="num">
                                      <p:cBhvr additive="base">
                                        <p:cTn id="2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6">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6">
                                            <p:txEl>
                                              <p:pRg st="0" end="0"/>
                                            </p:txEl>
                                          </p:spTgt>
                                        </p:tgtEl>
                                        <p:attrNameLst>
                                          <p:attrName>style.visibility</p:attrName>
                                        </p:attrNameLst>
                                      </p:cBhvr>
                                      <p:to>
                                        <p:strVal val="visible"/>
                                      </p:to>
                                    </p:set>
                                    <p:anim calcmode="lin" valueType="num">
                                      <p:cBhvr additive="base">
                                        <p:cTn id="3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7">
                                            <p:bg/>
                                          </p:spTgt>
                                        </p:tgtEl>
                                        <p:attrNameLst>
                                          <p:attrName>style.visibility</p:attrName>
                                        </p:attrNameLst>
                                      </p:cBhvr>
                                      <p:to>
                                        <p:strVal val="visible"/>
                                      </p:to>
                                    </p:set>
                                    <p:anim calcmode="lin" valueType="num">
                                      <p:cBhvr additive="base">
                                        <p:cTn id="37" dur="500" fill="hold"/>
                                        <p:tgtEl>
                                          <p:spTgt spid="7">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7">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7">
                                            <p:txEl>
                                              <p:pRg st="0" end="0"/>
                                            </p:txEl>
                                          </p:spTgt>
                                        </p:tgtEl>
                                        <p:attrNameLst>
                                          <p:attrName>style.visibility</p:attrName>
                                        </p:attrNameLst>
                                      </p:cBhvr>
                                      <p:to>
                                        <p:strVal val="visible"/>
                                      </p:to>
                                    </p:set>
                                    <p:anim calcmode="lin" valueType="num">
                                      <p:cBhvr additive="base">
                                        <p:cTn id="4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3">
                                            <p:bg/>
                                          </p:spTgt>
                                        </p:tgtEl>
                                        <p:attrNameLst>
                                          <p:attrName>style.visibility</p:attrName>
                                        </p:attrNameLst>
                                      </p:cBhvr>
                                      <p:to>
                                        <p:strVal val="visible"/>
                                      </p:to>
                                    </p:set>
                                    <p:anim calcmode="lin" valueType="num">
                                      <p:cBhvr additive="base">
                                        <p:cTn id="4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48" dur="500" fill="hold"/>
                                        <p:tgtEl>
                                          <p:spTgt spid="3">
                                            <p:bg/>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3">
                                            <p:txEl>
                                              <p:pRg st="0" end="0"/>
                                            </p:txEl>
                                          </p:spTgt>
                                        </p:tgtEl>
                                        <p:attrNameLst>
                                          <p:attrName>style.visibility</p:attrName>
                                        </p:attrNameLst>
                                      </p:cBhvr>
                                      <p:to>
                                        <p:strVal val="visible"/>
                                      </p:to>
                                    </p:set>
                                    <p:anim calcmode="lin" valueType="num">
                                      <p:cBhvr additive="base">
                                        <p:cTn id="5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11817</Words>
  <Application>WPS 演示</Application>
  <PresentationFormat>宽屏</PresentationFormat>
  <Paragraphs>428</Paragraphs>
  <Slides>45</Slides>
  <Notes>42</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45</vt:i4>
      </vt:variant>
    </vt:vector>
  </HeadingPairs>
  <TitlesOfParts>
    <vt:vector size="60" baseType="lpstr">
      <vt:lpstr>Arial</vt:lpstr>
      <vt:lpstr>宋体</vt:lpstr>
      <vt:lpstr>Wingdings</vt:lpstr>
      <vt:lpstr>黑体</vt:lpstr>
      <vt:lpstr>黑体</vt:lpstr>
      <vt:lpstr>微软雅黑</vt:lpstr>
      <vt:lpstr>微软雅黑</vt:lpstr>
      <vt:lpstr>宋体</vt:lpstr>
      <vt:lpstr>Times New Roman</vt:lpstr>
      <vt:lpstr>Times New Roman</vt:lpstr>
      <vt:lpstr>楷体</vt:lpstr>
      <vt:lpstr>Calibri</vt:lpstr>
      <vt:lpstr>Arial Unicode MS</vt:lpstr>
      <vt:lpstr>等线</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cp:lastModifiedBy>
  <cp:revision>3</cp:revision>
  <dcterms:created xsi:type="dcterms:W3CDTF">2025-11-03T10:07:00Z</dcterms:created>
  <dcterms:modified xsi:type="dcterms:W3CDTF">2025-11-06T08:52:38Z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854983BC5693473D8D1A29F2C9F19E66_12</vt:lpwstr>
  </property>
  <property fmtid="{D5CDD505-2E9C-101B-9397-08002B2CF9AE}" pid="3" name="KSOProductBuildVer">
    <vt:lpwstr>2052-12.1.0.22529</vt:lpwstr>
  </property>
</Properties>
</file>